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sldIdLst>
    <p:sldId id="256" r:id="rId2"/>
    <p:sldId id="257" r:id="rId3"/>
    <p:sldId id="258" r:id="rId4"/>
    <p:sldId id="276" r:id="rId5"/>
    <p:sldId id="278" r:id="rId6"/>
    <p:sldId id="277" r:id="rId7"/>
    <p:sldId id="279" r:id="rId8"/>
    <p:sldId id="259" r:id="rId9"/>
    <p:sldId id="274" r:id="rId10"/>
    <p:sldId id="282" r:id="rId11"/>
    <p:sldId id="283" r:id="rId12"/>
    <p:sldId id="284" r:id="rId13"/>
    <p:sldId id="285" r:id="rId14"/>
    <p:sldId id="281" r:id="rId15"/>
    <p:sldId id="280" r:id="rId16"/>
    <p:sldId id="269" r:id="rId17"/>
    <p:sldId id="286" r:id="rId18"/>
    <p:sldId id="262" r:id="rId19"/>
    <p:sldId id="293" r:id="rId20"/>
    <p:sldId id="292" r:id="rId21"/>
    <p:sldId id="287" r:id="rId22"/>
    <p:sldId id="294" r:id="rId23"/>
    <p:sldId id="295" r:id="rId24"/>
    <p:sldId id="296" r:id="rId25"/>
    <p:sldId id="288" r:id="rId26"/>
    <p:sldId id="289" r:id="rId27"/>
    <p:sldId id="290" r:id="rId28"/>
    <p:sldId id="291" r:id="rId29"/>
    <p:sldId id="297" r:id="rId30"/>
    <p:sldId id="298" r:id="rId31"/>
    <p:sldId id="299" r:id="rId32"/>
    <p:sldId id="300" r:id="rId33"/>
    <p:sldId id="301" r:id="rId34"/>
    <p:sldId id="302" r:id="rId35"/>
    <p:sldId id="303" r:id="rId36"/>
    <p:sldId id="304" r:id="rId37"/>
    <p:sldId id="305" r:id="rId38"/>
    <p:sldId id="306" r:id="rId39"/>
    <p:sldId id="307" r:id="rId40"/>
    <p:sldId id="265" r:id="rId41"/>
    <p:sldId id="26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10/24/2025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38C2F6-9FDD-4ABE-81A7-B876361478DD}"/>
              </a:ext>
            </a:extLst>
          </p:cNvPr>
          <p:cNvSpPr>
            <a:spLocks noGrp="1"/>
          </p:cNvSpPr>
          <p:nvPr>
            <p:ph type="ctrTitle"/>
          </p:nvPr>
        </p:nvSpPr>
        <p:spPr>
          <a:xfrm>
            <a:off x="684212" y="685799"/>
            <a:ext cx="7572282" cy="2971801"/>
          </a:xfrm>
        </p:spPr>
        <p:txBody>
          <a:bodyPr>
            <a:normAutofit fontScale="90000"/>
          </a:bodyPr>
          <a:lstStyle/>
          <a:p>
            <a:r>
              <a:rPr lang="uk-UA" b="1" dirty="0"/>
              <a:t>Участь Інженера технічного нагляду у кримінальному провадженні</a:t>
            </a:r>
          </a:p>
        </p:txBody>
      </p:sp>
      <p:sp>
        <p:nvSpPr>
          <p:cNvPr id="3" name="Подзаголовок 2">
            <a:extLst>
              <a:ext uri="{FF2B5EF4-FFF2-40B4-BE49-F238E27FC236}">
                <a16:creationId xmlns:a16="http://schemas.microsoft.com/office/drawing/2014/main" id="{86BB8881-2AF9-4B06-833B-4FC36AD3A1BC}"/>
              </a:ext>
            </a:extLst>
          </p:cNvPr>
          <p:cNvSpPr>
            <a:spLocks noGrp="1"/>
          </p:cNvSpPr>
          <p:nvPr>
            <p:ph type="subTitle" idx="1"/>
          </p:nvPr>
        </p:nvSpPr>
        <p:spPr/>
        <p:txBody>
          <a:bodyPr>
            <a:normAutofit fontScale="77500" lnSpcReduction="20000"/>
          </a:bodyPr>
          <a:lstStyle/>
          <a:p>
            <a:endParaRPr lang="uk-UA" dirty="0"/>
          </a:p>
          <a:p>
            <a:endParaRPr lang="uk-UA" dirty="0"/>
          </a:p>
          <a:p>
            <a:endParaRPr lang="uk-UA" dirty="0"/>
          </a:p>
          <a:p>
            <a:r>
              <a:rPr lang="uk-UA" b="1" dirty="0">
                <a:solidFill>
                  <a:schemeClr val="bg1"/>
                </a:solidFill>
              </a:rPr>
              <a:t>Адвокат Гордов Микола Миколайович,</a:t>
            </a:r>
          </a:p>
          <a:p>
            <a:r>
              <a:rPr lang="uk-UA" b="1" dirty="0">
                <a:solidFill>
                  <a:schemeClr val="bg1"/>
                </a:solidFill>
              </a:rPr>
              <a:t>Президент ГС «Клуб адвокатів»,</a:t>
            </a:r>
          </a:p>
          <a:p>
            <a:r>
              <a:rPr lang="uk-UA" b="1" dirty="0">
                <a:solidFill>
                  <a:schemeClr val="bg1"/>
                </a:solidFill>
              </a:rPr>
              <a:t>Т.в.о. виконавчого директора СРО ВУГіП</a:t>
            </a:r>
          </a:p>
        </p:txBody>
      </p:sp>
    </p:spTree>
    <p:extLst>
      <p:ext uri="{BB962C8B-B14F-4D97-AF65-F5344CB8AC3E}">
        <p14:creationId xmlns:p14="http://schemas.microsoft.com/office/powerpoint/2010/main" val="1658799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1"/>
            <a:ext cx="10058400" cy="106628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ru-RU" sz="1800" b="1" dirty="0">
                <a:solidFill>
                  <a:schemeClr val="bg1"/>
                </a:solidFill>
              </a:rPr>
              <a:t>Підроблення документів, печаток, штампів та бланків, збут чи використання Підроблення документів, печаток, штампів</a:t>
            </a:r>
            <a:r>
              <a:rPr lang="uk-UA" sz="1800" b="1" dirty="0">
                <a:solidFill>
                  <a:schemeClr val="bg1"/>
                </a:solidFill>
              </a:rPr>
              <a:t> (ст. 358 КК України)</a:t>
            </a:r>
            <a:endParaRPr lang="uk-UA" sz="20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963710856"/>
              </p:ext>
            </p:extLst>
          </p:nvPr>
        </p:nvGraphicFramePr>
        <p:xfrm>
          <a:off x="684211" y="1783080"/>
          <a:ext cx="10768649" cy="4914900"/>
        </p:xfrm>
        <a:graphic>
          <a:graphicData uri="http://schemas.openxmlformats.org/drawingml/2006/table">
            <a:tbl>
              <a:tblPr firstRow="1" bandRow="1">
                <a:tableStyleId>{5C22544A-7EE6-4342-B048-85BDC9FD1C3A}</a:tableStyleId>
              </a:tblPr>
              <a:tblGrid>
                <a:gridCol w="352109">
                  <a:extLst>
                    <a:ext uri="{9D8B030D-6E8A-4147-A177-3AD203B41FA5}">
                      <a16:colId xmlns:a16="http://schemas.microsoft.com/office/drawing/2014/main" val="1251061867"/>
                    </a:ext>
                  </a:extLst>
                </a:gridCol>
                <a:gridCol w="5471160">
                  <a:extLst>
                    <a:ext uri="{9D8B030D-6E8A-4147-A177-3AD203B41FA5}">
                      <a16:colId xmlns:a16="http://schemas.microsoft.com/office/drawing/2014/main" val="2670347930"/>
                    </a:ext>
                  </a:extLst>
                </a:gridCol>
                <a:gridCol w="1996440">
                  <a:extLst>
                    <a:ext uri="{9D8B030D-6E8A-4147-A177-3AD203B41FA5}">
                      <a16:colId xmlns:a16="http://schemas.microsoft.com/office/drawing/2014/main" val="73820345"/>
                    </a:ext>
                  </a:extLst>
                </a:gridCol>
                <a:gridCol w="1463040">
                  <a:extLst>
                    <a:ext uri="{9D8B030D-6E8A-4147-A177-3AD203B41FA5}">
                      <a16:colId xmlns:a16="http://schemas.microsoft.com/office/drawing/2014/main" val="468965694"/>
                    </a:ext>
                  </a:extLst>
                </a:gridCol>
                <a:gridCol w="1485900">
                  <a:extLst>
                    <a:ext uri="{9D8B030D-6E8A-4147-A177-3AD203B41FA5}">
                      <a16:colId xmlns:a16="http://schemas.microsoft.com/office/drawing/2014/main" val="1117817820"/>
                    </a:ext>
                  </a:extLst>
                </a:gridCol>
              </a:tblGrid>
              <a:tr h="346116">
                <a:tc>
                  <a:txBody>
                    <a:bodyPr/>
                    <a:lstStyle/>
                    <a:p>
                      <a:pPr algn="ctr"/>
                      <a:r>
                        <a:rPr lang="uk-UA" sz="1350" dirty="0"/>
                        <a:t>Ч.</a:t>
                      </a:r>
                    </a:p>
                  </a:txBody>
                  <a:tcPr anchor="ctr"/>
                </a:tc>
                <a:tc>
                  <a:txBody>
                    <a:bodyPr/>
                    <a:lstStyle/>
                    <a:p>
                      <a:pPr algn="ctr"/>
                      <a:r>
                        <a:rPr lang="uk-UA" sz="1350" dirty="0"/>
                        <a:t>Склад</a:t>
                      </a:r>
                    </a:p>
                  </a:txBody>
                  <a:tcPr anchor="ctr"/>
                </a:tc>
                <a:tc>
                  <a:txBody>
                    <a:bodyPr/>
                    <a:lstStyle/>
                    <a:p>
                      <a:pPr algn="ctr"/>
                      <a:r>
                        <a:rPr lang="uk-UA" sz="1350" dirty="0"/>
                        <a:t>Санкція</a:t>
                      </a:r>
                    </a:p>
                  </a:txBody>
                  <a:tcPr anchor="ctr"/>
                </a:tc>
                <a:tc>
                  <a:txBody>
                    <a:bodyPr/>
                    <a:lstStyle/>
                    <a:p>
                      <a:pPr algn="ctr"/>
                      <a:r>
                        <a:rPr lang="uk-UA" sz="1350" dirty="0"/>
                        <a:t>Вид</a:t>
                      </a:r>
                    </a:p>
                  </a:txBody>
                  <a:tcPr anchor="ctr"/>
                </a:tc>
                <a:tc>
                  <a:txBody>
                    <a:bodyPr/>
                    <a:lstStyle/>
                    <a:p>
                      <a:pPr algn="ctr"/>
                      <a:r>
                        <a:rPr lang="uk-UA" sz="1350" dirty="0"/>
                        <a:t>Строк давності</a:t>
                      </a:r>
                    </a:p>
                  </a:txBody>
                  <a:tcPr anchor="ctr"/>
                </a:tc>
                <a:extLst>
                  <a:ext uri="{0D108BD9-81ED-4DB2-BD59-A6C34878D82A}">
                    <a16:rowId xmlns:a16="http://schemas.microsoft.com/office/drawing/2014/main" val="1419453058"/>
                  </a:ext>
                </a:extLst>
              </a:tr>
              <a:tr h="3364824">
                <a:tc>
                  <a:txBody>
                    <a:bodyPr/>
                    <a:lstStyle/>
                    <a:p>
                      <a:pPr algn="ctr"/>
                      <a:r>
                        <a:rPr lang="uk-UA" sz="1350" dirty="0"/>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350" b="0" i="0" kern="1200" dirty="0">
                          <a:solidFill>
                            <a:schemeClr val="dk1"/>
                          </a:solidFill>
                          <a:effectLst/>
                          <a:latin typeface="+mn-lt"/>
                          <a:ea typeface="+mn-ea"/>
                          <a:cs typeface="+mn-cs"/>
                        </a:rPr>
                        <a:t>Складання чи видача працівником юридичної особи незалежно від форми власності, який не є службовою особою, складання чи </a:t>
                      </a:r>
                      <a:r>
                        <a:rPr lang="uk-UA" sz="1350" b="1" i="0" u="sng" kern="1200" dirty="0">
                          <a:solidFill>
                            <a:schemeClr val="dk1"/>
                          </a:solidFill>
                          <a:effectLst/>
                          <a:latin typeface="+mn-lt"/>
                          <a:ea typeface="+mn-ea"/>
                          <a:cs typeface="+mn-cs"/>
                        </a:rPr>
                        <a:t>видача приватним підприємцем</a:t>
                      </a:r>
                      <a:r>
                        <a:rPr lang="uk-UA" sz="1350" b="0" i="0" kern="1200" dirty="0">
                          <a:solidFill>
                            <a:schemeClr val="dk1"/>
                          </a:solidFill>
                          <a:effectLst/>
                          <a:latin typeface="+mn-lt"/>
                          <a:ea typeface="+mn-ea"/>
                          <a:cs typeface="+mn-cs"/>
                        </a:rPr>
                        <a:t>, аудитором, експертом, оцінювачем, адвокатом, нотаріусом, державним реєстратором, суб’єктом державної реєстрації прав, особою, яка уповноважена на виконання функцій держави щодо реєстрації юридичних осіб, фізичних осіб - підприємців та громадських формувань, державним виконавцем, приватним виконавцем або іншою особою, яка здійснює професійну діяльність, пов’язану з наданням публічних чи адміністративних послуг, </a:t>
                      </a:r>
                      <a:r>
                        <a:rPr lang="uk-UA" sz="1350" b="1" i="0" u="sng" kern="1200" dirty="0">
                          <a:solidFill>
                            <a:schemeClr val="dk1"/>
                          </a:solidFill>
                          <a:effectLst/>
                          <a:latin typeface="+mn-lt"/>
                          <a:ea typeface="+mn-ea"/>
                          <a:cs typeface="+mn-cs"/>
                        </a:rPr>
                        <a:t>завідомо підроблених офіційних документів, які посвідчують певні факти, що мають юридичне значення </a:t>
                      </a:r>
                      <a:r>
                        <a:rPr lang="uk-UA" sz="1350" b="0" i="0" kern="1200" dirty="0">
                          <a:solidFill>
                            <a:schemeClr val="dk1"/>
                          </a:solidFill>
                          <a:effectLst/>
                          <a:latin typeface="+mn-lt"/>
                          <a:ea typeface="+mn-ea"/>
                          <a:cs typeface="+mn-cs"/>
                        </a:rPr>
                        <a:t>або надають певні права чи звільняють від обов'язків, підроблення з метою використання або збуту посвідчень, інших офіційних документів, що складені у визначеній законом формі та містять передбачені законом реквізити, виготовлення підроблених офіційних печаток, штампів чи бланків з метою їх збуту або їх збут чи збут завідомо підроблених офіційних документів, у тому числі особистих документів особи</a:t>
                      </a:r>
                    </a:p>
                  </a:txBody>
                  <a:tcPr/>
                </a:tc>
                <a:tc>
                  <a:txBody>
                    <a:bodyPr/>
                    <a:lstStyle/>
                    <a:p>
                      <a:r>
                        <a:rPr lang="ru-RU" sz="1350" b="0" i="0" kern="1200" dirty="0">
                          <a:solidFill>
                            <a:schemeClr val="dk1"/>
                          </a:solidFill>
                          <a:effectLst/>
                          <a:latin typeface="+mn-lt"/>
                          <a:ea typeface="+mn-ea"/>
                          <a:cs typeface="+mn-cs"/>
                        </a:rPr>
                        <a:t>караються </a:t>
                      </a:r>
                      <a:r>
                        <a:rPr lang="ru-RU" sz="1350" b="0" i="1" u="sng" kern="1200" dirty="0">
                          <a:solidFill>
                            <a:schemeClr val="dk1"/>
                          </a:solidFill>
                          <a:effectLst/>
                          <a:latin typeface="+mn-lt"/>
                          <a:ea typeface="+mn-ea"/>
                          <a:cs typeface="+mn-cs"/>
                        </a:rPr>
                        <a:t>штрафом</a:t>
                      </a:r>
                      <a:r>
                        <a:rPr lang="ru-RU" sz="1350" b="0" i="0" kern="1200" dirty="0">
                          <a:solidFill>
                            <a:schemeClr val="dk1"/>
                          </a:solidFill>
                          <a:effectLst/>
                          <a:latin typeface="+mn-lt"/>
                          <a:ea typeface="+mn-ea"/>
                          <a:cs typeface="+mn-cs"/>
                        </a:rPr>
                        <a:t> до двохсот неоподатковуваних мінімумів доходів громадян або пробаційним наглядом на строк до трьох років, або обмеженням волі на той самий строк</a:t>
                      </a:r>
                    </a:p>
                    <a:p>
                      <a:endParaRPr lang="ru-RU" sz="1350" b="0" i="0" kern="1200" dirty="0">
                        <a:solidFill>
                          <a:schemeClr val="dk1"/>
                        </a:solidFill>
                        <a:effectLst/>
                        <a:latin typeface="+mn-lt"/>
                        <a:ea typeface="+mn-ea"/>
                        <a:cs typeface="+mn-cs"/>
                      </a:endParaRPr>
                    </a:p>
                    <a:p>
                      <a:r>
                        <a:rPr lang="uk-UA" sz="1350" b="0" i="1" kern="1200" dirty="0">
                          <a:solidFill>
                            <a:schemeClr val="dk1"/>
                          </a:solidFill>
                          <a:effectLst/>
                          <a:latin typeface="+mn-lt"/>
                          <a:ea typeface="+mn-ea"/>
                          <a:cs typeface="+mn-cs"/>
                        </a:rPr>
                        <a:t>(</a:t>
                      </a:r>
                      <a:r>
                        <a:rPr lang="uk-UA" sz="1350" b="0" i="1" u="sng" kern="1200" dirty="0">
                          <a:solidFill>
                            <a:schemeClr val="dk1"/>
                          </a:solidFill>
                          <a:effectLst/>
                          <a:latin typeface="+mn-lt"/>
                          <a:ea typeface="+mn-ea"/>
                          <a:cs typeface="+mn-cs"/>
                        </a:rPr>
                        <a:t>17 х 200 = 3 400 грн.</a:t>
                      </a:r>
                      <a:r>
                        <a:rPr lang="uk-UA" sz="1350" b="0" i="1" kern="1200" dirty="0">
                          <a:solidFill>
                            <a:schemeClr val="dk1"/>
                          </a:solidFill>
                          <a:effectLst/>
                          <a:latin typeface="+mn-lt"/>
                          <a:ea typeface="+mn-ea"/>
                          <a:cs typeface="+mn-cs"/>
                        </a:rPr>
                        <a:t>)</a:t>
                      </a:r>
                      <a:endParaRPr lang="uk-UA" sz="1350" i="1" dirty="0"/>
                    </a:p>
                  </a:txBody>
                  <a:tcPr/>
                </a:tc>
                <a:tc>
                  <a:txBody>
                    <a:bodyPr/>
                    <a:lstStyle/>
                    <a:p>
                      <a:r>
                        <a:rPr lang="uk-UA" sz="1350" dirty="0"/>
                        <a:t>Кримінальний проступок</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350" b="1" dirty="0"/>
                        <a:t>3 </a:t>
                      </a:r>
                      <a:r>
                        <a:rPr lang="uk-UA" sz="1350" b="1" kern="1200" dirty="0">
                          <a:solidFill>
                            <a:schemeClr val="dk1"/>
                          </a:solidFill>
                          <a:latin typeface="+mn-lt"/>
                          <a:ea typeface="+mn-ea"/>
                          <a:cs typeface="+mn-cs"/>
                        </a:rPr>
                        <a:t>роки*</a:t>
                      </a:r>
                      <a:endParaRPr lang="uk-UA" sz="1350" b="0"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35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350" b="0" i="1" kern="1200" dirty="0">
                          <a:solidFill>
                            <a:schemeClr val="dk1"/>
                          </a:solidFill>
                          <a:latin typeface="+mn-lt"/>
                          <a:ea typeface="+mn-ea"/>
                          <a:cs typeface="+mn-cs"/>
                        </a:rPr>
                        <a:t>*Рахується </a:t>
                      </a:r>
                      <a:r>
                        <a:rPr lang="ru-RU" sz="1350" i="1" kern="1200" dirty="0">
                          <a:solidFill>
                            <a:schemeClr val="dk1"/>
                          </a:solidFill>
                          <a:latin typeface="+mn-lt"/>
                          <a:ea typeface="+mn-ea"/>
                          <a:cs typeface="+mn-cs"/>
                        </a:rPr>
                        <a:t>з дня вчинення КП і до дня набрання вироком законної сили</a:t>
                      </a:r>
                      <a:endParaRPr lang="uk-UA" sz="1350" b="1" kern="1200" dirty="0">
                        <a:solidFill>
                          <a:schemeClr val="dk1"/>
                        </a:solidFill>
                        <a:latin typeface="+mn-lt"/>
                        <a:ea typeface="+mn-ea"/>
                        <a:cs typeface="+mn-cs"/>
                      </a:endParaRPr>
                    </a:p>
                    <a:p>
                      <a:endParaRPr lang="uk-UA" sz="1350" b="1" kern="1200" dirty="0">
                        <a:solidFill>
                          <a:schemeClr val="dk1"/>
                        </a:solidFill>
                        <a:latin typeface="+mn-lt"/>
                        <a:ea typeface="+mn-ea"/>
                        <a:cs typeface="+mn-cs"/>
                      </a:endParaRPr>
                    </a:p>
                    <a:p>
                      <a:endParaRPr lang="uk-UA" sz="135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bl>
          </a:graphicData>
        </a:graphic>
      </p:graphicFrame>
    </p:spTree>
    <p:extLst>
      <p:ext uri="{BB962C8B-B14F-4D97-AF65-F5344CB8AC3E}">
        <p14:creationId xmlns:p14="http://schemas.microsoft.com/office/powerpoint/2010/main" val="2607856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1"/>
            <a:ext cx="10058400" cy="106628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ru-RU" sz="1800" b="1" dirty="0">
                <a:solidFill>
                  <a:schemeClr val="bg1"/>
                </a:solidFill>
              </a:rPr>
              <a:t>Підроблення документів, печаток, штампів та бланків, збут чи використання Підроблення документів, печаток, штампів</a:t>
            </a:r>
            <a:r>
              <a:rPr lang="uk-UA" sz="1800" b="1" dirty="0">
                <a:solidFill>
                  <a:schemeClr val="bg1"/>
                </a:solidFill>
              </a:rPr>
              <a:t> (ст. 358 КК України)</a:t>
            </a:r>
            <a:endParaRPr lang="uk-UA" sz="20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2380240186"/>
              </p:ext>
            </p:extLst>
          </p:nvPr>
        </p:nvGraphicFramePr>
        <p:xfrm>
          <a:off x="684211" y="1783081"/>
          <a:ext cx="10768649" cy="4601229"/>
        </p:xfrm>
        <a:graphic>
          <a:graphicData uri="http://schemas.openxmlformats.org/drawingml/2006/table">
            <a:tbl>
              <a:tblPr firstRow="1" bandRow="1">
                <a:tableStyleId>{5C22544A-7EE6-4342-B048-85BDC9FD1C3A}</a:tableStyleId>
              </a:tblPr>
              <a:tblGrid>
                <a:gridCol w="428309">
                  <a:extLst>
                    <a:ext uri="{9D8B030D-6E8A-4147-A177-3AD203B41FA5}">
                      <a16:colId xmlns:a16="http://schemas.microsoft.com/office/drawing/2014/main" val="1251061867"/>
                    </a:ext>
                  </a:extLst>
                </a:gridCol>
                <a:gridCol w="2750820">
                  <a:extLst>
                    <a:ext uri="{9D8B030D-6E8A-4147-A177-3AD203B41FA5}">
                      <a16:colId xmlns:a16="http://schemas.microsoft.com/office/drawing/2014/main" val="2670347930"/>
                    </a:ext>
                  </a:extLst>
                </a:gridCol>
                <a:gridCol w="3733800">
                  <a:extLst>
                    <a:ext uri="{9D8B030D-6E8A-4147-A177-3AD203B41FA5}">
                      <a16:colId xmlns:a16="http://schemas.microsoft.com/office/drawing/2014/main" val="73820345"/>
                    </a:ext>
                  </a:extLst>
                </a:gridCol>
                <a:gridCol w="1676400">
                  <a:extLst>
                    <a:ext uri="{9D8B030D-6E8A-4147-A177-3AD203B41FA5}">
                      <a16:colId xmlns:a16="http://schemas.microsoft.com/office/drawing/2014/main" val="468965694"/>
                    </a:ext>
                  </a:extLst>
                </a:gridCol>
                <a:gridCol w="2179320">
                  <a:extLst>
                    <a:ext uri="{9D8B030D-6E8A-4147-A177-3AD203B41FA5}">
                      <a16:colId xmlns:a16="http://schemas.microsoft.com/office/drawing/2014/main" val="1117817820"/>
                    </a:ext>
                  </a:extLst>
                </a:gridCol>
              </a:tblGrid>
              <a:tr h="550076">
                <a:tc>
                  <a:txBody>
                    <a:bodyPr/>
                    <a:lstStyle/>
                    <a:p>
                      <a:pPr algn="ctr"/>
                      <a:r>
                        <a:rPr lang="uk-UA" sz="1600" dirty="0"/>
                        <a:t>Ч.</a:t>
                      </a:r>
                    </a:p>
                  </a:txBody>
                  <a:tcPr anchor="ctr"/>
                </a:tc>
                <a:tc>
                  <a:txBody>
                    <a:bodyPr/>
                    <a:lstStyle/>
                    <a:p>
                      <a:pPr algn="ctr"/>
                      <a:r>
                        <a:rPr lang="uk-UA" sz="1600" dirty="0"/>
                        <a:t>Склад</a:t>
                      </a:r>
                    </a:p>
                  </a:txBody>
                  <a:tcPr anchor="ctr"/>
                </a:tc>
                <a:tc>
                  <a:txBody>
                    <a:bodyPr/>
                    <a:lstStyle/>
                    <a:p>
                      <a:pPr algn="ctr"/>
                      <a:r>
                        <a:rPr lang="uk-UA" sz="1600" dirty="0"/>
                        <a:t>Санкція</a:t>
                      </a:r>
                    </a:p>
                  </a:txBody>
                  <a:tcPr anchor="ctr"/>
                </a:tc>
                <a:tc>
                  <a:txBody>
                    <a:bodyPr/>
                    <a:lstStyle/>
                    <a:p>
                      <a:pPr algn="ctr"/>
                      <a:r>
                        <a:rPr lang="uk-UA" sz="1600" dirty="0"/>
                        <a:t>Вид</a:t>
                      </a:r>
                    </a:p>
                  </a:txBody>
                  <a:tcPr anchor="ctr"/>
                </a:tc>
                <a:tc>
                  <a:txBody>
                    <a:bodyPr/>
                    <a:lstStyle/>
                    <a:p>
                      <a:pPr algn="ctr"/>
                      <a:r>
                        <a:rPr lang="uk-UA" sz="1600" dirty="0"/>
                        <a:t>Строк давності</a:t>
                      </a:r>
                    </a:p>
                  </a:txBody>
                  <a:tcPr anchor="ctr"/>
                </a:tc>
                <a:extLst>
                  <a:ext uri="{0D108BD9-81ED-4DB2-BD59-A6C34878D82A}">
                    <a16:rowId xmlns:a16="http://schemas.microsoft.com/office/drawing/2014/main" val="1419453058"/>
                  </a:ext>
                </a:extLst>
              </a:tr>
              <a:tr h="1708130">
                <a:tc>
                  <a:txBody>
                    <a:bodyPr/>
                    <a:lstStyle/>
                    <a:p>
                      <a:pPr algn="ctr"/>
                      <a:r>
                        <a:rPr lang="uk-UA" sz="16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600" b="1" i="0" u="sng" kern="1200" dirty="0">
                          <a:solidFill>
                            <a:schemeClr val="dk1"/>
                          </a:solidFill>
                          <a:effectLst/>
                          <a:latin typeface="+mn-lt"/>
                          <a:ea typeface="+mn-ea"/>
                          <a:cs typeface="+mn-cs"/>
                        </a:rPr>
                        <a:t>Д</a:t>
                      </a:r>
                      <a:r>
                        <a:rPr lang="ru-RU" sz="1600" b="1" i="0" u="sng" kern="1200" dirty="0">
                          <a:solidFill>
                            <a:schemeClr val="dk1"/>
                          </a:solidFill>
                          <a:effectLst/>
                          <a:latin typeface="+mn-lt"/>
                          <a:ea typeface="+mn-ea"/>
                          <a:cs typeface="+mn-cs"/>
                        </a:rPr>
                        <a:t>ії, передбачені частинами першою</a:t>
                      </a:r>
                      <a:r>
                        <a:rPr lang="ru-RU" sz="1600" b="0" i="0" u="none" kern="1200" dirty="0">
                          <a:solidFill>
                            <a:schemeClr val="dk1"/>
                          </a:solidFill>
                          <a:effectLst/>
                          <a:latin typeface="+mn-lt"/>
                          <a:ea typeface="+mn-ea"/>
                          <a:cs typeface="+mn-cs"/>
                        </a:rPr>
                        <a:t> або </a:t>
                      </a:r>
                      <a:r>
                        <a:rPr lang="ru-RU" sz="1600" b="1" i="0" u="sng" kern="1200" dirty="0">
                          <a:solidFill>
                            <a:schemeClr val="dk1"/>
                          </a:solidFill>
                          <a:effectLst/>
                          <a:latin typeface="+mn-lt"/>
                          <a:ea typeface="+mn-ea"/>
                          <a:cs typeface="+mn-cs"/>
                        </a:rPr>
                        <a:t>другою цієї статті</a:t>
                      </a:r>
                      <a:r>
                        <a:rPr lang="ru-RU" sz="1600" b="0" i="0" u="none" kern="1200" dirty="0">
                          <a:solidFill>
                            <a:schemeClr val="dk1"/>
                          </a:solidFill>
                          <a:effectLst/>
                          <a:latin typeface="+mn-lt"/>
                          <a:ea typeface="+mn-ea"/>
                          <a:cs typeface="+mn-cs"/>
                        </a:rPr>
                        <a:t>, вчинені повторно або за попередньою змовою групою осіб</a:t>
                      </a:r>
                      <a:endParaRPr lang="uk-UA" sz="1600" b="0" i="0" u="none" kern="1200" dirty="0">
                        <a:solidFill>
                          <a:schemeClr val="dk1"/>
                        </a:solidFill>
                        <a:effectLst/>
                        <a:latin typeface="+mn-lt"/>
                        <a:ea typeface="+mn-ea"/>
                        <a:cs typeface="+mn-cs"/>
                      </a:endParaRPr>
                    </a:p>
                  </a:txBody>
                  <a:tcPr/>
                </a:tc>
                <a:tc>
                  <a:txBody>
                    <a:bodyPr/>
                    <a:lstStyle/>
                    <a:p>
                      <a:r>
                        <a:rPr lang="ru-RU" sz="1600" b="0" i="0" kern="1200" dirty="0">
                          <a:solidFill>
                            <a:schemeClr val="dk1"/>
                          </a:solidFill>
                          <a:effectLst/>
                          <a:latin typeface="+mn-lt"/>
                          <a:ea typeface="+mn-ea"/>
                          <a:cs typeface="+mn-cs"/>
                        </a:rPr>
                        <a:t>караються обмеженням волі </a:t>
                      </a:r>
                      <a:r>
                        <a:rPr lang="ru-RU" sz="1600" b="0" i="1" u="sng" kern="1200" dirty="0">
                          <a:solidFill>
                            <a:schemeClr val="dk1"/>
                          </a:solidFill>
                          <a:effectLst/>
                          <a:latin typeface="+mn-lt"/>
                          <a:ea typeface="+mn-ea"/>
                          <a:cs typeface="+mn-cs"/>
                        </a:rPr>
                        <a:t>на строк до п</a:t>
                      </a:r>
                      <a:r>
                        <a:rPr lang="en-US" sz="1600" b="0" i="1" u="sng" kern="1200" dirty="0">
                          <a:solidFill>
                            <a:schemeClr val="dk1"/>
                          </a:solidFill>
                          <a:effectLst/>
                          <a:latin typeface="+mn-lt"/>
                          <a:ea typeface="+mn-ea"/>
                          <a:cs typeface="+mn-cs"/>
                        </a:rPr>
                        <a:t>’</a:t>
                      </a:r>
                      <a:r>
                        <a:rPr lang="ru-RU" sz="1600" b="0" i="1" u="sng" kern="1200" dirty="0">
                          <a:solidFill>
                            <a:schemeClr val="dk1"/>
                          </a:solidFill>
                          <a:effectLst/>
                          <a:latin typeface="+mn-lt"/>
                          <a:ea typeface="+mn-ea"/>
                          <a:cs typeface="+mn-cs"/>
                        </a:rPr>
                        <a:t>яти років</a:t>
                      </a:r>
                      <a:r>
                        <a:rPr lang="ru-RU" sz="1600" b="0" i="0" kern="1200" dirty="0">
                          <a:solidFill>
                            <a:schemeClr val="dk1"/>
                          </a:solidFill>
                          <a:effectLst/>
                          <a:latin typeface="+mn-lt"/>
                          <a:ea typeface="+mn-ea"/>
                          <a:cs typeface="+mn-cs"/>
                        </a:rPr>
                        <a:t> або </a:t>
                      </a:r>
                      <a:r>
                        <a:rPr lang="ru-RU" sz="1600" b="0" i="1" u="sng" kern="1200" dirty="0">
                          <a:solidFill>
                            <a:schemeClr val="dk1"/>
                          </a:solidFill>
                          <a:effectLst/>
                          <a:latin typeface="+mn-lt"/>
                          <a:ea typeface="+mn-ea"/>
                          <a:cs typeface="+mn-cs"/>
                        </a:rPr>
                        <a:t>позбавленням волі </a:t>
                      </a:r>
                      <a:r>
                        <a:rPr lang="ru-RU" sz="1600" b="0" i="0" kern="1200" dirty="0">
                          <a:solidFill>
                            <a:schemeClr val="dk1"/>
                          </a:solidFill>
                          <a:effectLst/>
                          <a:latin typeface="+mn-lt"/>
                          <a:ea typeface="+mn-ea"/>
                          <a:cs typeface="+mn-cs"/>
                        </a:rPr>
                        <a:t>на той самий строк</a:t>
                      </a:r>
                    </a:p>
                  </a:txBody>
                  <a:tcPr/>
                </a:tc>
                <a:tc>
                  <a:txBody>
                    <a:bodyPr/>
                    <a:lstStyle/>
                    <a:p>
                      <a:r>
                        <a:rPr lang="uk-UA" sz="1600" dirty="0"/>
                        <a:t>Нетяжкий злочин</a:t>
                      </a:r>
                    </a:p>
                  </a:txBody>
                  <a:tcPr/>
                </a:tc>
                <a:tc>
                  <a:txBody>
                    <a:bodyPr/>
                    <a:lstStyle/>
                    <a:p>
                      <a:r>
                        <a:rPr lang="uk-UA" sz="1600" b="1" dirty="0"/>
                        <a:t>5 </a:t>
                      </a:r>
                      <a:r>
                        <a:rPr lang="uk-UA" sz="16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6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600" b="0" i="1" kern="1200" dirty="0">
                          <a:solidFill>
                            <a:schemeClr val="dk1"/>
                          </a:solidFill>
                          <a:latin typeface="+mn-lt"/>
                          <a:ea typeface="+mn-ea"/>
                          <a:cs typeface="+mn-cs"/>
                        </a:rPr>
                        <a:t>*Рахується </a:t>
                      </a:r>
                      <a:r>
                        <a:rPr lang="ru-RU" sz="1600" i="1" kern="1200" dirty="0">
                          <a:solidFill>
                            <a:schemeClr val="dk1"/>
                          </a:solidFill>
                          <a:latin typeface="+mn-lt"/>
                          <a:ea typeface="+mn-ea"/>
                          <a:cs typeface="+mn-cs"/>
                        </a:rPr>
                        <a:t>з дня вчинення КП і до дня набрання вироком законної сили</a:t>
                      </a:r>
                      <a:endParaRPr lang="uk-UA" sz="16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r h="2252833">
                <a:tc>
                  <a:txBody>
                    <a:bodyPr/>
                    <a:lstStyle/>
                    <a:p>
                      <a:pPr algn="ctr"/>
                      <a:r>
                        <a:rPr lang="uk-UA" sz="1600" dirty="0"/>
                        <a:t>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600" b="1" i="0" u="sng" kern="1200" dirty="0">
                          <a:solidFill>
                            <a:schemeClr val="dk1"/>
                          </a:solidFill>
                          <a:effectLst/>
                          <a:latin typeface="+mn-lt"/>
                          <a:ea typeface="+mn-ea"/>
                          <a:cs typeface="+mn-cs"/>
                        </a:rPr>
                        <a:t>Використання завідомо підробленого документа</a:t>
                      </a:r>
                    </a:p>
                  </a:txBody>
                  <a:tcPr/>
                </a:tc>
                <a:tc>
                  <a:txBody>
                    <a:bodyPr/>
                    <a:lstStyle/>
                    <a:p>
                      <a:r>
                        <a:rPr lang="ru-RU" sz="1600" b="0" i="0" kern="1200" dirty="0">
                          <a:solidFill>
                            <a:schemeClr val="dk1"/>
                          </a:solidFill>
                          <a:effectLst/>
                          <a:latin typeface="+mn-lt"/>
                          <a:ea typeface="+mn-ea"/>
                          <a:cs typeface="+mn-cs"/>
                        </a:rPr>
                        <a:t>карається </a:t>
                      </a:r>
                      <a:r>
                        <a:rPr lang="ru-RU" sz="1600" b="0" i="1" u="sng" kern="1200" dirty="0">
                          <a:solidFill>
                            <a:schemeClr val="dk1"/>
                          </a:solidFill>
                          <a:effectLst/>
                          <a:latin typeface="+mn-lt"/>
                          <a:ea typeface="+mn-ea"/>
                          <a:cs typeface="+mn-cs"/>
                        </a:rPr>
                        <a:t>штрафом</a:t>
                      </a:r>
                      <a:r>
                        <a:rPr lang="ru-RU" sz="1600" b="0" i="0" kern="1200" dirty="0">
                          <a:solidFill>
                            <a:schemeClr val="dk1"/>
                          </a:solidFill>
                          <a:effectLst/>
                          <a:latin typeface="+mn-lt"/>
                          <a:ea typeface="+mn-ea"/>
                          <a:cs typeface="+mn-cs"/>
                        </a:rPr>
                        <a:t> до п’ятдесяти неоподатковуваних мінімумів доходів громадян або пробаційним наглядом на строк до двох років, або обмеженням волі на той самий строк</a:t>
                      </a:r>
                    </a:p>
                    <a:p>
                      <a:endParaRPr lang="ru-RU" sz="1600" b="0" i="0" kern="1200" dirty="0">
                        <a:solidFill>
                          <a:schemeClr val="dk1"/>
                        </a:solidFill>
                        <a:effectLst/>
                        <a:latin typeface="+mn-lt"/>
                        <a:ea typeface="+mn-ea"/>
                        <a:cs typeface="+mn-cs"/>
                      </a:endParaRPr>
                    </a:p>
                    <a:p>
                      <a:r>
                        <a:rPr lang="uk-UA" sz="1600" b="0" i="1" kern="1200" dirty="0">
                          <a:solidFill>
                            <a:schemeClr val="dk1"/>
                          </a:solidFill>
                          <a:effectLst/>
                          <a:latin typeface="+mn-lt"/>
                          <a:ea typeface="+mn-ea"/>
                          <a:cs typeface="+mn-cs"/>
                        </a:rPr>
                        <a:t>(</a:t>
                      </a:r>
                      <a:r>
                        <a:rPr lang="uk-UA" sz="1600" b="0" i="1" u="sng" kern="1200" dirty="0">
                          <a:solidFill>
                            <a:schemeClr val="dk1"/>
                          </a:solidFill>
                          <a:effectLst/>
                          <a:latin typeface="+mn-lt"/>
                          <a:ea typeface="+mn-ea"/>
                          <a:cs typeface="+mn-cs"/>
                        </a:rPr>
                        <a:t>17 х 50 = 850 грн.</a:t>
                      </a:r>
                      <a:r>
                        <a:rPr lang="uk-UA" sz="1600" b="0" i="1" kern="1200" dirty="0">
                          <a:solidFill>
                            <a:schemeClr val="dk1"/>
                          </a:solidFill>
                          <a:effectLst/>
                          <a:latin typeface="+mn-lt"/>
                          <a:ea typeface="+mn-ea"/>
                          <a:cs typeface="+mn-cs"/>
                        </a:rPr>
                        <a:t>)</a:t>
                      </a:r>
                      <a:endParaRPr lang="uk-UA" sz="1600" i="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600" dirty="0"/>
                        <a:t>Кримінальний проступок</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600" b="1" dirty="0"/>
                        <a:t>3 </a:t>
                      </a:r>
                      <a:r>
                        <a:rPr lang="uk-UA" sz="1600" b="1" kern="1200" dirty="0">
                          <a:solidFill>
                            <a:schemeClr val="dk1"/>
                          </a:solidFill>
                          <a:latin typeface="+mn-lt"/>
                          <a:ea typeface="+mn-ea"/>
                          <a:cs typeface="+mn-cs"/>
                        </a:rPr>
                        <a:t>роки*</a:t>
                      </a:r>
                      <a:endParaRPr lang="uk-UA" sz="1600" b="0"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6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600" b="0" i="1" kern="1200" dirty="0">
                          <a:solidFill>
                            <a:schemeClr val="dk1"/>
                          </a:solidFill>
                          <a:latin typeface="+mn-lt"/>
                          <a:ea typeface="+mn-ea"/>
                          <a:cs typeface="+mn-cs"/>
                        </a:rPr>
                        <a:t>*Рахується </a:t>
                      </a:r>
                      <a:r>
                        <a:rPr lang="ru-RU" sz="1600" i="1" kern="1200" dirty="0">
                          <a:solidFill>
                            <a:schemeClr val="dk1"/>
                          </a:solidFill>
                          <a:latin typeface="+mn-lt"/>
                          <a:ea typeface="+mn-ea"/>
                          <a:cs typeface="+mn-cs"/>
                        </a:rPr>
                        <a:t>з дня вчинення КП і до дня набрання вироком законної сили</a:t>
                      </a:r>
                      <a:endParaRPr lang="uk-UA" sz="1600" b="1" kern="1200" dirty="0">
                        <a:solidFill>
                          <a:schemeClr val="dk1"/>
                        </a:solidFill>
                        <a:latin typeface="+mn-lt"/>
                        <a:ea typeface="+mn-ea"/>
                        <a:cs typeface="+mn-cs"/>
                      </a:endParaRPr>
                    </a:p>
                  </a:txBody>
                  <a:tcPr/>
                </a:tc>
                <a:extLst>
                  <a:ext uri="{0D108BD9-81ED-4DB2-BD59-A6C34878D82A}">
                    <a16:rowId xmlns:a16="http://schemas.microsoft.com/office/drawing/2014/main" val="2670274576"/>
                  </a:ext>
                </a:extLst>
              </a:tr>
            </a:tbl>
          </a:graphicData>
        </a:graphic>
      </p:graphicFrame>
    </p:spTree>
    <p:extLst>
      <p:ext uri="{BB962C8B-B14F-4D97-AF65-F5344CB8AC3E}">
        <p14:creationId xmlns:p14="http://schemas.microsoft.com/office/powerpoint/2010/main" val="131240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1"/>
            <a:ext cx="10058400" cy="106628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ru-RU" sz="1800" b="1" dirty="0">
                <a:solidFill>
                  <a:schemeClr val="bg1"/>
                </a:solidFill>
              </a:rPr>
              <a:t>Зловживання повноваженнями особами, які надають публічні послуги    </a:t>
            </a:r>
            <a:r>
              <a:rPr lang="uk-UA" sz="1800" b="1" dirty="0">
                <a:solidFill>
                  <a:schemeClr val="bg1"/>
                </a:solidFill>
              </a:rPr>
              <a:t>(ст. 365-2 КК України)</a:t>
            </a:r>
            <a:endParaRPr lang="uk-UA" sz="20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1883097900"/>
              </p:ext>
            </p:extLst>
          </p:nvPr>
        </p:nvGraphicFramePr>
        <p:xfrm>
          <a:off x="684211" y="1783080"/>
          <a:ext cx="10768649" cy="4692919"/>
        </p:xfrm>
        <a:graphic>
          <a:graphicData uri="http://schemas.openxmlformats.org/drawingml/2006/table">
            <a:tbl>
              <a:tblPr firstRow="1" bandRow="1">
                <a:tableStyleId>{5C22544A-7EE6-4342-B048-85BDC9FD1C3A}</a:tableStyleId>
              </a:tblPr>
              <a:tblGrid>
                <a:gridCol w="428309">
                  <a:extLst>
                    <a:ext uri="{9D8B030D-6E8A-4147-A177-3AD203B41FA5}">
                      <a16:colId xmlns:a16="http://schemas.microsoft.com/office/drawing/2014/main" val="1251061867"/>
                    </a:ext>
                  </a:extLst>
                </a:gridCol>
                <a:gridCol w="5669280">
                  <a:extLst>
                    <a:ext uri="{9D8B030D-6E8A-4147-A177-3AD203B41FA5}">
                      <a16:colId xmlns:a16="http://schemas.microsoft.com/office/drawing/2014/main" val="2670347930"/>
                    </a:ext>
                  </a:extLst>
                </a:gridCol>
                <a:gridCol w="2217420">
                  <a:extLst>
                    <a:ext uri="{9D8B030D-6E8A-4147-A177-3AD203B41FA5}">
                      <a16:colId xmlns:a16="http://schemas.microsoft.com/office/drawing/2014/main" val="73820345"/>
                    </a:ext>
                  </a:extLst>
                </a:gridCol>
                <a:gridCol w="1303020">
                  <a:extLst>
                    <a:ext uri="{9D8B030D-6E8A-4147-A177-3AD203B41FA5}">
                      <a16:colId xmlns:a16="http://schemas.microsoft.com/office/drawing/2014/main" val="468965694"/>
                    </a:ext>
                  </a:extLst>
                </a:gridCol>
                <a:gridCol w="1150620">
                  <a:extLst>
                    <a:ext uri="{9D8B030D-6E8A-4147-A177-3AD203B41FA5}">
                      <a16:colId xmlns:a16="http://schemas.microsoft.com/office/drawing/2014/main" val="1117817820"/>
                    </a:ext>
                  </a:extLst>
                </a:gridCol>
              </a:tblGrid>
              <a:tr h="496300">
                <a:tc>
                  <a:txBody>
                    <a:bodyPr/>
                    <a:lstStyle/>
                    <a:p>
                      <a:pPr algn="ctr"/>
                      <a:r>
                        <a:rPr lang="uk-UA" sz="1400" dirty="0"/>
                        <a:t>Ч.</a:t>
                      </a:r>
                    </a:p>
                  </a:txBody>
                  <a:tcPr anchor="ctr"/>
                </a:tc>
                <a:tc>
                  <a:txBody>
                    <a:bodyPr/>
                    <a:lstStyle/>
                    <a:p>
                      <a:pPr algn="ctr"/>
                      <a:r>
                        <a:rPr lang="uk-UA" sz="1400" dirty="0"/>
                        <a:t>Склад</a:t>
                      </a:r>
                    </a:p>
                  </a:txBody>
                  <a:tcPr anchor="ctr"/>
                </a:tc>
                <a:tc>
                  <a:txBody>
                    <a:bodyPr/>
                    <a:lstStyle/>
                    <a:p>
                      <a:pPr algn="ctr"/>
                      <a:r>
                        <a:rPr lang="uk-UA" sz="1400" dirty="0"/>
                        <a:t>Санкція</a:t>
                      </a:r>
                    </a:p>
                  </a:txBody>
                  <a:tcPr anchor="ctr"/>
                </a:tc>
                <a:tc>
                  <a:txBody>
                    <a:bodyPr/>
                    <a:lstStyle/>
                    <a:p>
                      <a:pPr algn="ctr"/>
                      <a:r>
                        <a:rPr lang="uk-UA" sz="1400" dirty="0"/>
                        <a:t>Вид</a:t>
                      </a:r>
                    </a:p>
                  </a:txBody>
                  <a:tcPr anchor="ctr"/>
                </a:tc>
                <a:tc>
                  <a:txBody>
                    <a:bodyPr/>
                    <a:lstStyle/>
                    <a:p>
                      <a:pPr algn="ctr"/>
                      <a:r>
                        <a:rPr lang="uk-UA" sz="1400" dirty="0"/>
                        <a:t>Строк давності</a:t>
                      </a:r>
                    </a:p>
                  </a:txBody>
                  <a:tcPr anchor="ctr"/>
                </a:tc>
                <a:extLst>
                  <a:ext uri="{0D108BD9-81ED-4DB2-BD59-A6C34878D82A}">
                    <a16:rowId xmlns:a16="http://schemas.microsoft.com/office/drawing/2014/main" val="1419453058"/>
                  </a:ext>
                </a:extLst>
              </a:tr>
              <a:tr h="4174759">
                <a:tc>
                  <a:txBody>
                    <a:bodyPr/>
                    <a:lstStyle/>
                    <a:p>
                      <a:pPr algn="ctr"/>
                      <a:r>
                        <a:rPr lang="uk-UA" sz="1400" dirty="0"/>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400" b="1" i="0" u="sng" kern="1200" dirty="0">
                          <a:solidFill>
                            <a:schemeClr val="dk1"/>
                          </a:solidFill>
                          <a:effectLst/>
                          <a:latin typeface="+mn-lt"/>
                          <a:ea typeface="+mn-ea"/>
                          <a:cs typeface="+mn-cs"/>
                        </a:rPr>
                        <a:t>Зловживання своїми повноваженнями</a:t>
                      </a:r>
                      <a:r>
                        <a:rPr lang="uk-UA" sz="1400" b="0" i="0" u="none" kern="1200" dirty="0">
                          <a:solidFill>
                            <a:schemeClr val="dk1"/>
                          </a:solidFill>
                          <a:effectLst/>
                          <a:latin typeface="+mn-lt"/>
                          <a:ea typeface="+mn-ea"/>
                          <a:cs typeface="+mn-cs"/>
                        </a:rPr>
                        <a:t> </a:t>
                      </a:r>
                      <a:r>
                        <a:rPr lang="uk-UA" sz="1400" b="0" i="0" kern="1200" dirty="0">
                          <a:solidFill>
                            <a:schemeClr val="dk1"/>
                          </a:solidFill>
                          <a:effectLst/>
                          <a:latin typeface="+mn-lt"/>
                          <a:ea typeface="+mn-ea"/>
                          <a:cs typeface="+mn-cs"/>
                        </a:rPr>
                        <a:t>аудитором, нотаріусом, оцінювачем, уповноваженою особою або службовою особою Фонду гарантування вкладів фізичних осіб, </a:t>
                      </a:r>
                      <a:r>
                        <a:rPr lang="uk-UA" sz="1400" b="1" i="0" u="sng" kern="1200" dirty="0">
                          <a:solidFill>
                            <a:schemeClr val="dk1"/>
                          </a:solidFill>
                          <a:effectLst/>
                          <a:latin typeface="+mn-lt"/>
                          <a:ea typeface="+mn-ea"/>
                          <a:cs typeface="+mn-cs"/>
                        </a:rPr>
                        <a:t>іншою особою, яка не є державним службовцем, посадовою особою місцевого самоврядування, але здійснює професійну діяльність, пов'язану з наданням публічних послуг</a:t>
                      </a:r>
                      <a:r>
                        <a:rPr lang="uk-UA" sz="1400" b="0" i="0" kern="1200" dirty="0">
                          <a:solidFill>
                            <a:schemeClr val="dk1"/>
                          </a:solidFill>
                          <a:effectLst/>
                          <a:latin typeface="+mn-lt"/>
                          <a:ea typeface="+mn-ea"/>
                          <a:cs typeface="+mn-cs"/>
                        </a:rPr>
                        <a:t>, у тому числі послуг експерта, арбітражного керуючого, приватного виконавця, незалежного посередника, члена трудового арбітражу, третейського судді (під час виконання цих функцій), або державним реєстратором, суб’єктом державної реєстрації прав, державним виконавцем, приватним виконавцем </a:t>
                      </a:r>
                      <a:r>
                        <a:rPr lang="uk-UA" sz="1400" b="1" i="0" u="sng" kern="1200" dirty="0">
                          <a:solidFill>
                            <a:schemeClr val="dk1"/>
                          </a:solidFill>
                          <a:effectLst/>
                          <a:latin typeface="+mn-lt"/>
                          <a:ea typeface="+mn-ea"/>
                          <a:cs typeface="+mn-cs"/>
                        </a:rPr>
                        <a:t>з метою отримання неправомірної вигоди</a:t>
                      </a:r>
                      <a:r>
                        <a:rPr lang="uk-UA" sz="1400" b="0" i="0" kern="1200" dirty="0">
                          <a:solidFill>
                            <a:schemeClr val="dk1"/>
                          </a:solidFill>
                          <a:effectLst/>
                          <a:latin typeface="+mn-lt"/>
                          <a:ea typeface="+mn-ea"/>
                          <a:cs typeface="+mn-cs"/>
                        </a:rPr>
                        <a:t>, якщо це</a:t>
                      </a:r>
                      <a:r>
                        <a:rPr lang="uk-UA" sz="1400" b="0" i="0" u="none" kern="1200" dirty="0">
                          <a:solidFill>
                            <a:schemeClr val="dk1"/>
                          </a:solidFill>
                          <a:effectLst/>
                          <a:latin typeface="+mn-lt"/>
                          <a:ea typeface="+mn-ea"/>
                          <a:cs typeface="+mn-cs"/>
                        </a:rPr>
                        <a:t> завдало </a:t>
                      </a:r>
                      <a:r>
                        <a:rPr lang="uk-UA" sz="1400" b="0" i="1" u="sng" kern="1200" dirty="0">
                          <a:solidFill>
                            <a:schemeClr val="dk1"/>
                          </a:solidFill>
                          <a:effectLst/>
                          <a:latin typeface="+mn-lt"/>
                          <a:ea typeface="+mn-ea"/>
                          <a:cs typeface="+mn-cs"/>
                        </a:rPr>
                        <a:t>істотної шкоди</a:t>
                      </a:r>
                      <a:r>
                        <a:rPr lang="uk-UA" sz="1400" b="0" i="0" kern="1200" dirty="0">
                          <a:solidFill>
                            <a:schemeClr val="dk1"/>
                          </a:solidFill>
                          <a:effectLst/>
                          <a:latin typeface="+mn-lt"/>
                          <a:ea typeface="+mn-ea"/>
                          <a:cs typeface="+mn-cs"/>
                        </a:rPr>
                        <a:t> охоронюваним законом правам або інтересам окремих громадян, державним чи громадським інтересам або інтересам юридичних осіб</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400" b="0" i="0"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400" b="0" i="1" kern="1200" dirty="0">
                          <a:solidFill>
                            <a:schemeClr val="dk1"/>
                          </a:solidFill>
                          <a:effectLst/>
                          <a:latin typeface="+mn-lt"/>
                          <a:ea typeface="+mn-ea"/>
                          <a:cs typeface="+mn-cs"/>
                        </a:rPr>
                        <a:t>(</a:t>
                      </a:r>
                      <a:r>
                        <a:rPr lang="uk-UA" sz="1400" b="0" i="1" u="sng" kern="1200" dirty="0">
                          <a:solidFill>
                            <a:schemeClr val="dk1"/>
                          </a:solidFill>
                          <a:effectLst/>
                          <a:latin typeface="+mn-lt"/>
                          <a:ea typeface="+mn-ea"/>
                          <a:cs typeface="+mn-cs"/>
                        </a:rPr>
                        <a:t>Істотна шкода у 2024 р.: 1 514 х 100 = 151 400 грн.</a:t>
                      </a:r>
                      <a:r>
                        <a:rPr lang="uk-UA" sz="1400" b="0" i="1" u="none" kern="1200" dirty="0">
                          <a:solidFill>
                            <a:schemeClr val="dk1"/>
                          </a:solidFill>
                          <a:effectLst/>
                          <a:latin typeface="+mn-lt"/>
                          <a:ea typeface="+mn-ea"/>
                          <a:cs typeface="+mn-cs"/>
                        </a:rPr>
                        <a:t>)</a:t>
                      </a:r>
                      <a:endParaRPr lang="uk-UA" sz="1400" i="1" u="none" dirty="0"/>
                    </a:p>
                  </a:txBody>
                  <a:tcPr/>
                </a:tc>
                <a:tc>
                  <a:txBody>
                    <a:bodyPr/>
                    <a:lstStyle/>
                    <a:p>
                      <a:r>
                        <a:rPr lang="uk-UA" sz="1400" b="0" i="0" kern="1200" dirty="0">
                          <a:solidFill>
                            <a:schemeClr val="dk1"/>
                          </a:solidFill>
                          <a:effectLst/>
                          <a:latin typeface="+mn-lt"/>
                          <a:ea typeface="+mn-ea"/>
                          <a:cs typeface="+mn-cs"/>
                        </a:rPr>
                        <a:t>карається </a:t>
                      </a:r>
                      <a:r>
                        <a:rPr lang="uk-UA" sz="1400" b="0" i="1" u="sng" kern="1200" dirty="0">
                          <a:solidFill>
                            <a:schemeClr val="dk1"/>
                          </a:solidFill>
                          <a:effectLst/>
                          <a:latin typeface="+mn-lt"/>
                          <a:ea typeface="+mn-ea"/>
                          <a:cs typeface="+mn-cs"/>
                        </a:rPr>
                        <a:t>штрафом</a:t>
                      </a:r>
                      <a:r>
                        <a:rPr lang="uk-UA" sz="1400" b="0" i="0" kern="1200" dirty="0">
                          <a:solidFill>
                            <a:schemeClr val="dk1"/>
                          </a:solidFill>
                          <a:effectLst/>
                          <a:latin typeface="+mn-lt"/>
                          <a:ea typeface="+mn-ea"/>
                          <a:cs typeface="+mn-cs"/>
                        </a:rPr>
                        <a:t> від двох тисяч до чотирьох тисяч неоподатковуваних мінімумів доходів громадян або обмеженням волі </a:t>
                      </a:r>
                      <a:r>
                        <a:rPr lang="uk-UA" sz="1400" b="0" i="1" u="sng" kern="1200" dirty="0">
                          <a:solidFill>
                            <a:schemeClr val="dk1"/>
                          </a:solidFill>
                          <a:effectLst/>
                          <a:latin typeface="+mn-lt"/>
                          <a:ea typeface="+mn-ea"/>
                          <a:cs typeface="+mn-cs"/>
                        </a:rPr>
                        <a:t>на строк до трьох років</a:t>
                      </a:r>
                      <a:r>
                        <a:rPr lang="uk-UA" sz="1400" b="0" i="0" kern="1200" dirty="0">
                          <a:solidFill>
                            <a:schemeClr val="dk1"/>
                          </a:solidFill>
                          <a:effectLst/>
                          <a:latin typeface="+mn-lt"/>
                          <a:ea typeface="+mn-ea"/>
                          <a:cs typeface="+mn-cs"/>
                        </a:rPr>
                        <a:t>, або </a:t>
                      </a:r>
                      <a:r>
                        <a:rPr lang="uk-UA" sz="1400" b="0" i="1" u="sng" kern="1200" dirty="0">
                          <a:solidFill>
                            <a:schemeClr val="dk1"/>
                          </a:solidFill>
                          <a:effectLst/>
                          <a:latin typeface="+mn-lt"/>
                          <a:ea typeface="+mn-ea"/>
                          <a:cs typeface="+mn-cs"/>
                        </a:rPr>
                        <a:t>позбавленням волі </a:t>
                      </a:r>
                      <a:r>
                        <a:rPr lang="uk-UA" sz="1400" b="0" i="0" kern="1200" dirty="0">
                          <a:solidFill>
                            <a:schemeClr val="dk1"/>
                          </a:solidFill>
                          <a:effectLst/>
                          <a:latin typeface="+mn-lt"/>
                          <a:ea typeface="+mn-ea"/>
                          <a:cs typeface="+mn-cs"/>
                        </a:rPr>
                        <a:t>на той самий строк з позбавленням права обіймати певні посади чи займатися певною діяльністю на строк до трьох років</a:t>
                      </a:r>
                    </a:p>
                    <a:p>
                      <a:endParaRPr lang="uk-UA" sz="1400" b="0" i="0"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400" b="0" i="1" kern="1200" dirty="0">
                          <a:solidFill>
                            <a:schemeClr val="dk1"/>
                          </a:solidFill>
                          <a:effectLst/>
                          <a:latin typeface="+mn-lt"/>
                          <a:ea typeface="+mn-ea"/>
                          <a:cs typeface="+mn-cs"/>
                        </a:rPr>
                        <a:t>(</a:t>
                      </a:r>
                      <a:r>
                        <a:rPr lang="uk-UA" sz="1400" b="0" i="1" u="sng" kern="1200" dirty="0">
                          <a:solidFill>
                            <a:schemeClr val="dk1"/>
                          </a:solidFill>
                          <a:effectLst/>
                          <a:latin typeface="+mn-lt"/>
                          <a:ea typeface="+mn-ea"/>
                          <a:cs typeface="+mn-cs"/>
                        </a:rPr>
                        <a:t>17 х 2 000 = 34 000 грн.;</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400" b="0" i="1" u="sng" kern="1200" dirty="0">
                          <a:solidFill>
                            <a:schemeClr val="dk1"/>
                          </a:solidFill>
                          <a:effectLst/>
                          <a:latin typeface="+mn-lt"/>
                          <a:ea typeface="+mn-ea"/>
                          <a:cs typeface="+mn-cs"/>
                        </a:rPr>
                        <a:t>17 х 4 000 = 68 000 грн.</a:t>
                      </a:r>
                      <a:r>
                        <a:rPr lang="uk-UA" sz="1400" b="0" i="1" kern="1200" dirty="0">
                          <a:solidFill>
                            <a:schemeClr val="dk1"/>
                          </a:solidFill>
                          <a:effectLst/>
                          <a:latin typeface="+mn-lt"/>
                          <a:ea typeface="+mn-ea"/>
                          <a:cs typeface="+mn-cs"/>
                        </a:rPr>
                        <a:t>)</a:t>
                      </a:r>
                      <a:endParaRPr lang="uk-UA" sz="1400" i="1" dirty="0"/>
                    </a:p>
                  </a:txBody>
                  <a:tcPr/>
                </a:tc>
                <a:tc>
                  <a:txBody>
                    <a:bodyPr/>
                    <a:lstStyle/>
                    <a:p>
                      <a:r>
                        <a:rPr lang="uk-UA" sz="1400" dirty="0"/>
                        <a:t>Нетяжкий злочин </a:t>
                      </a:r>
                      <a:r>
                        <a:rPr lang="uk-UA" sz="1400" b="1" dirty="0"/>
                        <a:t>(корупційне КП)</a:t>
                      </a:r>
                    </a:p>
                  </a:txBody>
                  <a:tcPr/>
                </a:tc>
                <a:tc>
                  <a:txBody>
                    <a:bodyPr/>
                    <a:lstStyle/>
                    <a:p>
                      <a:r>
                        <a:rPr lang="uk-UA" sz="1400" b="1" dirty="0"/>
                        <a:t>5 </a:t>
                      </a:r>
                      <a:r>
                        <a:rPr lang="uk-UA" sz="14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4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400" b="0" i="1" kern="1200" dirty="0">
                          <a:solidFill>
                            <a:schemeClr val="dk1"/>
                          </a:solidFill>
                          <a:latin typeface="+mn-lt"/>
                          <a:ea typeface="+mn-ea"/>
                          <a:cs typeface="+mn-cs"/>
                        </a:rPr>
                        <a:t>*Рахується </a:t>
                      </a:r>
                      <a:r>
                        <a:rPr lang="ru-RU" sz="1400" i="1" kern="1200" dirty="0">
                          <a:solidFill>
                            <a:schemeClr val="dk1"/>
                          </a:solidFill>
                          <a:latin typeface="+mn-lt"/>
                          <a:ea typeface="+mn-ea"/>
                          <a:cs typeface="+mn-cs"/>
                        </a:rPr>
                        <a:t>з дня вчинення КП і до дня набрання вироком законної сили</a:t>
                      </a:r>
                      <a:endParaRPr lang="uk-UA" sz="14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bl>
          </a:graphicData>
        </a:graphic>
      </p:graphicFrame>
    </p:spTree>
    <p:extLst>
      <p:ext uri="{BB962C8B-B14F-4D97-AF65-F5344CB8AC3E}">
        <p14:creationId xmlns:p14="http://schemas.microsoft.com/office/powerpoint/2010/main" val="2266109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1"/>
            <a:ext cx="10058400" cy="106628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ru-RU" sz="1800" b="1" dirty="0">
                <a:solidFill>
                  <a:schemeClr val="bg1"/>
                </a:solidFill>
              </a:rPr>
              <a:t>Зловживання повноваженнями особами, які надають публічні послуги    </a:t>
            </a:r>
            <a:r>
              <a:rPr lang="uk-UA" sz="1800" b="1" dirty="0">
                <a:solidFill>
                  <a:schemeClr val="bg1"/>
                </a:solidFill>
              </a:rPr>
              <a:t>(ст. 365-2 КК України)</a:t>
            </a:r>
            <a:endParaRPr lang="uk-UA" sz="20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427391532"/>
              </p:ext>
            </p:extLst>
          </p:nvPr>
        </p:nvGraphicFramePr>
        <p:xfrm>
          <a:off x="684211" y="1783081"/>
          <a:ext cx="10768649" cy="4617720"/>
        </p:xfrm>
        <a:graphic>
          <a:graphicData uri="http://schemas.openxmlformats.org/drawingml/2006/table">
            <a:tbl>
              <a:tblPr firstRow="1" bandRow="1">
                <a:tableStyleId>{5C22544A-7EE6-4342-B048-85BDC9FD1C3A}</a:tableStyleId>
              </a:tblPr>
              <a:tblGrid>
                <a:gridCol w="428309">
                  <a:extLst>
                    <a:ext uri="{9D8B030D-6E8A-4147-A177-3AD203B41FA5}">
                      <a16:colId xmlns:a16="http://schemas.microsoft.com/office/drawing/2014/main" val="1251061867"/>
                    </a:ext>
                  </a:extLst>
                </a:gridCol>
                <a:gridCol w="3695700">
                  <a:extLst>
                    <a:ext uri="{9D8B030D-6E8A-4147-A177-3AD203B41FA5}">
                      <a16:colId xmlns:a16="http://schemas.microsoft.com/office/drawing/2014/main" val="2670347930"/>
                    </a:ext>
                  </a:extLst>
                </a:gridCol>
                <a:gridCol w="3604260">
                  <a:extLst>
                    <a:ext uri="{9D8B030D-6E8A-4147-A177-3AD203B41FA5}">
                      <a16:colId xmlns:a16="http://schemas.microsoft.com/office/drawing/2014/main" val="73820345"/>
                    </a:ext>
                  </a:extLst>
                </a:gridCol>
                <a:gridCol w="1463040">
                  <a:extLst>
                    <a:ext uri="{9D8B030D-6E8A-4147-A177-3AD203B41FA5}">
                      <a16:colId xmlns:a16="http://schemas.microsoft.com/office/drawing/2014/main" val="468965694"/>
                    </a:ext>
                  </a:extLst>
                </a:gridCol>
                <a:gridCol w="1577340">
                  <a:extLst>
                    <a:ext uri="{9D8B030D-6E8A-4147-A177-3AD203B41FA5}">
                      <a16:colId xmlns:a16="http://schemas.microsoft.com/office/drawing/2014/main" val="1117817820"/>
                    </a:ext>
                  </a:extLst>
                </a:gridCol>
              </a:tblGrid>
              <a:tr h="526864">
                <a:tc>
                  <a:txBody>
                    <a:bodyPr/>
                    <a:lstStyle/>
                    <a:p>
                      <a:pPr algn="ctr"/>
                      <a:r>
                        <a:rPr lang="uk-UA" sz="1500" dirty="0"/>
                        <a:t>Ч.</a:t>
                      </a:r>
                    </a:p>
                  </a:txBody>
                  <a:tcPr anchor="ctr"/>
                </a:tc>
                <a:tc>
                  <a:txBody>
                    <a:bodyPr/>
                    <a:lstStyle/>
                    <a:p>
                      <a:pPr algn="ctr"/>
                      <a:r>
                        <a:rPr lang="uk-UA" sz="1500" dirty="0"/>
                        <a:t>Склад</a:t>
                      </a:r>
                    </a:p>
                  </a:txBody>
                  <a:tcPr anchor="ctr"/>
                </a:tc>
                <a:tc>
                  <a:txBody>
                    <a:bodyPr/>
                    <a:lstStyle/>
                    <a:p>
                      <a:pPr algn="ctr"/>
                      <a:r>
                        <a:rPr lang="uk-UA" sz="1500" dirty="0"/>
                        <a:t>Санкція</a:t>
                      </a:r>
                    </a:p>
                  </a:txBody>
                  <a:tcPr anchor="ctr"/>
                </a:tc>
                <a:tc>
                  <a:txBody>
                    <a:bodyPr/>
                    <a:lstStyle/>
                    <a:p>
                      <a:pPr algn="ctr"/>
                      <a:r>
                        <a:rPr lang="uk-UA" sz="1500" dirty="0"/>
                        <a:t>Вид</a:t>
                      </a:r>
                    </a:p>
                  </a:txBody>
                  <a:tcPr anchor="ctr"/>
                </a:tc>
                <a:tc>
                  <a:txBody>
                    <a:bodyPr/>
                    <a:lstStyle/>
                    <a:p>
                      <a:pPr algn="ctr"/>
                      <a:r>
                        <a:rPr lang="uk-UA" sz="1500" dirty="0"/>
                        <a:t>Строк давності</a:t>
                      </a:r>
                    </a:p>
                  </a:txBody>
                  <a:tcPr anchor="ctr"/>
                </a:tc>
                <a:extLst>
                  <a:ext uri="{0D108BD9-81ED-4DB2-BD59-A6C34878D82A}">
                    <a16:rowId xmlns:a16="http://schemas.microsoft.com/office/drawing/2014/main" val="1419453058"/>
                  </a:ext>
                </a:extLst>
              </a:tr>
              <a:tr h="1492435">
                <a:tc>
                  <a:txBody>
                    <a:bodyPr/>
                    <a:lstStyle/>
                    <a:p>
                      <a:pPr algn="ctr"/>
                      <a:r>
                        <a:rPr lang="uk-UA" sz="1500" dirty="0"/>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500" b="1" i="0" u="sng" kern="1200" dirty="0">
                          <a:solidFill>
                            <a:schemeClr val="dk1"/>
                          </a:solidFill>
                          <a:effectLst/>
                          <a:latin typeface="+mn-lt"/>
                          <a:ea typeface="+mn-ea"/>
                          <a:cs typeface="+mn-cs"/>
                        </a:rPr>
                        <a:t>Те саме діяння</a:t>
                      </a:r>
                      <a:r>
                        <a:rPr lang="ru-RU" sz="1500" b="0" i="0" kern="1200" dirty="0">
                          <a:solidFill>
                            <a:schemeClr val="dk1"/>
                          </a:solidFill>
                          <a:effectLst/>
                          <a:latin typeface="+mn-lt"/>
                          <a:ea typeface="+mn-ea"/>
                          <a:cs typeface="+mn-cs"/>
                        </a:rPr>
                        <a:t>, вчинене стосовно неповнолітньої чи недієздатної особи, особи похилого віку або повторно</a:t>
                      </a:r>
                    </a:p>
                  </a:txBody>
                  <a:tcPr/>
                </a:tc>
                <a:tc>
                  <a:txBody>
                    <a:bodyPr/>
                    <a:lstStyle/>
                    <a:p>
                      <a:r>
                        <a:rPr lang="uk-UA" sz="1500" b="0" i="0" kern="1200" dirty="0">
                          <a:solidFill>
                            <a:schemeClr val="dk1"/>
                          </a:solidFill>
                          <a:effectLst/>
                          <a:latin typeface="+mn-lt"/>
                          <a:ea typeface="+mn-ea"/>
                          <a:cs typeface="+mn-cs"/>
                        </a:rPr>
                        <a:t>карається </a:t>
                      </a:r>
                      <a:r>
                        <a:rPr lang="ru-RU" sz="1500" b="0" i="0" kern="1200" dirty="0">
                          <a:solidFill>
                            <a:schemeClr val="dk1"/>
                          </a:solidFill>
                          <a:effectLst/>
                          <a:latin typeface="+mn-lt"/>
                          <a:ea typeface="+mn-ea"/>
                          <a:cs typeface="+mn-cs"/>
                        </a:rPr>
                        <a:t>обмеженням волі на строк до п’яти років або </a:t>
                      </a:r>
                      <a:r>
                        <a:rPr lang="ru-RU" sz="1500" b="0" i="1" u="sng" kern="1200" dirty="0">
                          <a:solidFill>
                            <a:schemeClr val="dk1"/>
                          </a:solidFill>
                          <a:effectLst/>
                          <a:latin typeface="+mn-lt"/>
                          <a:ea typeface="+mn-ea"/>
                          <a:cs typeface="+mn-cs"/>
                        </a:rPr>
                        <a:t>позбавленням волі на строк від трьох до п’яти років</a:t>
                      </a:r>
                      <a:r>
                        <a:rPr lang="ru-RU" sz="1500" b="0" i="0" kern="1200" dirty="0">
                          <a:solidFill>
                            <a:schemeClr val="dk1"/>
                          </a:solidFill>
                          <a:effectLst/>
                          <a:latin typeface="+mn-lt"/>
                          <a:ea typeface="+mn-ea"/>
                          <a:cs typeface="+mn-cs"/>
                        </a:rPr>
                        <a:t>, з позбавленням права обіймати певні посади чи займатися певною діяльністю на строк до трьох років</a:t>
                      </a:r>
                      <a:endParaRPr lang="uk-UA" sz="1500" b="0" i="0" kern="1200" dirty="0">
                        <a:solidFill>
                          <a:schemeClr val="dk1"/>
                        </a:solidFill>
                        <a:effectLst/>
                        <a:latin typeface="+mn-lt"/>
                        <a:ea typeface="+mn-ea"/>
                        <a:cs typeface="+mn-cs"/>
                      </a:endParaRPr>
                    </a:p>
                  </a:txBody>
                  <a:tcPr/>
                </a:tc>
                <a:tc>
                  <a:txBody>
                    <a:bodyPr/>
                    <a:lstStyle/>
                    <a:p>
                      <a:r>
                        <a:rPr lang="uk-UA" sz="1500" dirty="0"/>
                        <a:t>Нетяжкий злочин </a:t>
                      </a:r>
                      <a:r>
                        <a:rPr lang="uk-UA" sz="1500" b="1" dirty="0"/>
                        <a:t>(корупційне КП)</a:t>
                      </a:r>
                    </a:p>
                  </a:txBody>
                  <a:tcPr/>
                </a:tc>
                <a:tc>
                  <a:txBody>
                    <a:bodyPr/>
                    <a:lstStyle/>
                    <a:p>
                      <a:r>
                        <a:rPr lang="uk-UA" sz="1500" b="1" dirty="0"/>
                        <a:t>5 </a:t>
                      </a:r>
                      <a:r>
                        <a:rPr lang="uk-UA" sz="15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r h="1881780">
                <a:tc>
                  <a:txBody>
                    <a:bodyPr/>
                    <a:lstStyle/>
                    <a:p>
                      <a:pPr algn="ctr"/>
                      <a:r>
                        <a:rPr lang="uk-UA" sz="15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500" b="1" i="0" u="sng" kern="1200" dirty="0">
                          <a:solidFill>
                            <a:schemeClr val="dk1"/>
                          </a:solidFill>
                          <a:effectLst/>
                          <a:latin typeface="+mn-lt"/>
                          <a:ea typeface="+mn-ea"/>
                          <a:cs typeface="+mn-cs"/>
                        </a:rPr>
                        <a:t>Дії, передбачені частинами першою </a:t>
                      </a:r>
                      <a:r>
                        <a:rPr lang="ru-RU" sz="1500" b="0" i="0" kern="1200" dirty="0">
                          <a:solidFill>
                            <a:schemeClr val="dk1"/>
                          </a:solidFill>
                          <a:effectLst/>
                          <a:latin typeface="+mn-lt"/>
                          <a:ea typeface="+mn-ea"/>
                          <a:cs typeface="+mn-cs"/>
                        </a:rPr>
                        <a:t>або </a:t>
                      </a:r>
                      <a:r>
                        <a:rPr lang="ru-RU" sz="1500" b="1" i="0" u="sng" kern="1200" dirty="0">
                          <a:solidFill>
                            <a:schemeClr val="dk1"/>
                          </a:solidFill>
                          <a:effectLst/>
                          <a:latin typeface="+mn-lt"/>
                          <a:ea typeface="+mn-ea"/>
                          <a:cs typeface="+mn-cs"/>
                        </a:rPr>
                        <a:t>другою</a:t>
                      </a:r>
                      <a:r>
                        <a:rPr lang="ru-RU" sz="1500" b="0" i="0" kern="1200" dirty="0">
                          <a:solidFill>
                            <a:schemeClr val="dk1"/>
                          </a:solidFill>
                          <a:effectLst/>
                          <a:latin typeface="+mn-lt"/>
                          <a:ea typeface="+mn-ea"/>
                          <a:cs typeface="+mn-cs"/>
                        </a:rPr>
                        <a:t> цієї статті, якщо вони спричинили </a:t>
                      </a:r>
                      <a:r>
                        <a:rPr lang="ru-RU" sz="1500" b="0" i="1" u="sng" kern="1200" dirty="0">
                          <a:solidFill>
                            <a:schemeClr val="dk1"/>
                          </a:solidFill>
                          <a:effectLst/>
                          <a:latin typeface="+mn-lt"/>
                          <a:ea typeface="+mn-ea"/>
                          <a:cs typeface="+mn-cs"/>
                        </a:rPr>
                        <a:t>тяжкі наслідки</a:t>
                      </a:r>
                      <a:endParaRPr lang="uk-UA" sz="1500" i="1" u="sng"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i="1" u="none"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Тяжкі наслідки у 2024 р.:</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u="sng" kern="1200" dirty="0">
                          <a:solidFill>
                            <a:schemeClr val="dk1"/>
                          </a:solidFill>
                          <a:effectLst/>
                          <a:latin typeface="+mn-lt"/>
                          <a:ea typeface="+mn-ea"/>
                          <a:cs typeface="+mn-cs"/>
                        </a:rPr>
                        <a:t>1 514 х 250 = 378 500 грн.</a:t>
                      </a:r>
                      <a:r>
                        <a:rPr lang="uk-UA" sz="1500" b="0" i="1" u="none" kern="1200" dirty="0">
                          <a:solidFill>
                            <a:schemeClr val="dk1"/>
                          </a:solidFill>
                          <a:effectLst/>
                          <a:latin typeface="+mn-lt"/>
                          <a:ea typeface="+mn-ea"/>
                          <a:cs typeface="+mn-cs"/>
                        </a:rPr>
                        <a:t>)</a:t>
                      </a:r>
                      <a:endParaRPr lang="uk-UA" sz="1500" i="1" u="none"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i="1" u="none"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500" b="0" i="0" kern="1200" dirty="0">
                          <a:solidFill>
                            <a:schemeClr val="dk1"/>
                          </a:solidFill>
                          <a:effectLst/>
                          <a:latin typeface="+mn-lt"/>
                          <a:ea typeface="+mn-ea"/>
                          <a:cs typeface="+mn-cs"/>
                        </a:rPr>
                        <a:t>караються </a:t>
                      </a:r>
                      <a:r>
                        <a:rPr lang="ru-RU" sz="1500" b="0" i="1" u="sng" kern="1200" dirty="0">
                          <a:solidFill>
                            <a:schemeClr val="dk1"/>
                          </a:solidFill>
                          <a:effectLst/>
                          <a:latin typeface="+mn-lt"/>
                          <a:ea typeface="+mn-ea"/>
                          <a:cs typeface="+mn-cs"/>
                        </a:rPr>
                        <a:t>позбавленням волі на строк від п’яти до восьми років </a:t>
                      </a:r>
                      <a:r>
                        <a:rPr lang="ru-RU" sz="1500" b="0" i="0" kern="1200" dirty="0">
                          <a:solidFill>
                            <a:schemeClr val="dk1"/>
                          </a:solidFill>
                          <a:effectLst/>
                          <a:latin typeface="+mn-lt"/>
                          <a:ea typeface="+mn-ea"/>
                          <a:cs typeface="+mn-cs"/>
                        </a:rPr>
                        <a:t>з позбавленням права обіймати певні посади чи займатися певною діяльністю на строк до трьох років, </a:t>
                      </a:r>
                      <a:r>
                        <a:rPr lang="ru-RU" sz="1500" b="0" i="1" u="sng" kern="1200" dirty="0">
                          <a:solidFill>
                            <a:schemeClr val="dk1"/>
                          </a:solidFill>
                          <a:effectLst/>
                          <a:latin typeface="+mn-lt"/>
                          <a:ea typeface="+mn-ea"/>
                          <a:cs typeface="+mn-cs"/>
                        </a:rPr>
                        <a:t>з конфіскацією майна</a:t>
                      </a:r>
                      <a:r>
                        <a:rPr lang="ru-RU" sz="1500" b="0" i="0" kern="1200" dirty="0">
                          <a:solidFill>
                            <a:schemeClr val="dk1"/>
                          </a:solidFill>
                          <a:effectLst/>
                          <a:latin typeface="+mn-lt"/>
                          <a:ea typeface="+mn-ea"/>
                          <a:cs typeface="+mn-cs"/>
                        </a:rPr>
                        <a:t> або без такої</a:t>
                      </a:r>
                      <a:endParaRPr lang="uk-UA" sz="1500" i="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500" dirty="0"/>
                        <a:t>Тяжкий злочин </a:t>
                      </a:r>
                      <a:r>
                        <a:rPr lang="uk-UA" sz="1500" b="1" dirty="0"/>
                        <a:t>(корупційне КП)</a:t>
                      </a:r>
                    </a:p>
                    <a:p>
                      <a:endParaRPr lang="uk-UA" sz="1500" b="1" dirty="0"/>
                    </a:p>
                  </a:txBody>
                  <a:tcPr/>
                </a:tc>
                <a:tc>
                  <a:txBody>
                    <a:bodyPr/>
                    <a:lstStyle/>
                    <a:p>
                      <a:r>
                        <a:rPr lang="uk-UA" sz="1500" b="1" dirty="0"/>
                        <a:t>10 </a:t>
                      </a:r>
                      <a:r>
                        <a:rPr lang="uk-UA" sz="15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b="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b="1" kern="1200" dirty="0">
                        <a:solidFill>
                          <a:schemeClr val="dk1"/>
                        </a:solidFill>
                        <a:latin typeface="+mn-lt"/>
                        <a:ea typeface="+mn-ea"/>
                        <a:cs typeface="+mn-cs"/>
                      </a:endParaRPr>
                    </a:p>
                  </a:txBody>
                  <a:tcPr/>
                </a:tc>
                <a:extLst>
                  <a:ext uri="{0D108BD9-81ED-4DB2-BD59-A6C34878D82A}">
                    <a16:rowId xmlns:a16="http://schemas.microsoft.com/office/drawing/2014/main" val="767855976"/>
                  </a:ext>
                </a:extLst>
              </a:tr>
            </a:tbl>
          </a:graphicData>
        </a:graphic>
      </p:graphicFrame>
    </p:spTree>
    <p:extLst>
      <p:ext uri="{BB962C8B-B14F-4D97-AF65-F5344CB8AC3E}">
        <p14:creationId xmlns:p14="http://schemas.microsoft.com/office/powerpoint/2010/main" val="1291750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0"/>
            <a:ext cx="10058400" cy="1379219"/>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uk-UA" sz="1800" b="1" dirty="0">
                <a:solidFill>
                  <a:srgbClr val="FF0000"/>
                </a:solidFill>
              </a:rPr>
              <a:t>Службова недбалість (ст. 367 КК України)</a:t>
            </a:r>
            <a:endParaRPr lang="uk-UA" sz="2000" b="1" dirty="0">
              <a:solidFill>
                <a:srgbClr val="FF0000"/>
              </a:solidFill>
            </a:endParaRP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3884757803"/>
              </p:ext>
            </p:extLst>
          </p:nvPr>
        </p:nvGraphicFramePr>
        <p:xfrm>
          <a:off x="684211" y="1783079"/>
          <a:ext cx="10768649" cy="4328160"/>
        </p:xfrm>
        <a:graphic>
          <a:graphicData uri="http://schemas.openxmlformats.org/drawingml/2006/table">
            <a:tbl>
              <a:tblPr firstRow="1" bandRow="1">
                <a:tableStyleId>{5C22544A-7EE6-4342-B048-85BDC9FD1C3A}</a:tableStyleId>
              </a:tblPr>
              <a:tblGrid>
                <a:gridCol w="397829">
                  <a:extLst>
                    <a:ext uri="{9D8B030D-6E8A-4147-A177-3AD203B41FA5}">
                      <a16:colId xmlns:a16="http://schemas.microsoft.com/office/drawing/2014/main" val="1251061867"/>
                    </a:ext>
                  </a:extLst>
                </a:gridCol>
                <a:gridCol w="3611880">
                  <a:extLst>
                    <a:ext uri="{9D8B030D-6E8A-4147-A177-3AD203B41FA5}">
                      <a16:colId xmlns:a16="http://schemas.microsoft.com/office/drawing/2014/main" val="2670347930"/>
                    </a:ext>
                  </a:extLst>
                </a:gridCol>
                <a:gridCol w="3223260">
                  <a:extLst>
                    <a:ext uri="{9D8B030D-6E8A-4147-A177-3AD203B41FA5}">
                      <a16:colId xmlns:a16="http://schemas.microsoft.com/office/drawing/2014/main" val="73820345"/>
                    </a:ext>
                  </a:extLst>
                </a:gridCol>
                <a:gridCol w="1287780">
                  <a:extLst>
                    <a:ext uri="{9D8B030D-6E8A-4147-A177-3AD203B41FA5}">
                      <a16:colId xmlns:a16="http://schemas.microsoft.com/office/drawing/2014/main" val="468965694"/>
                    </a:ext>
                  </a:extLst>
                </a:gridCol>
                <a:gridCol w="2247900">
                  <a:extLst>
                    <a:ext uri="{9D8B030D-6E8A-4147-A177-3AD203B41FA5}">
                      <a16:colId xmlns:a16="http://schemas.microsoft.com/office/drawing/2014/main" val="1117817820"/>
                    </a:ext>
                  </a:extLst>
                </a:gridCol>
              </a:tblGrid>
              <a:tr h="409203">
                <a:tc>
                  <a:txBody>
                    <a:bodyPr/>
                    <a:lstStyle/>
                    <a:p>
                      <a:pPr algn="ctr"/>
                      <a:r>
                        <a:rPr lang="uk-UA" sz="1600" dirty="0"/>
                        <a:t>Ч.</a:t>
                      </a:r>
                    </a:p>
                  </a:txBody>
                  <a:tcPr anchor="ctr"/>
                </a:tc>
                <a:tc>
                  <a:txBody>
                    <a:bodyPr/>
                    <a:lstStyle/>
                    <a:p>
                      <a:pPr algn="ctr"/>
                      <a:r>
                        <a:rPr lang="uk-UA" sz="1600" dirty="0"/>
                        <a:t>Склад</a:t>
                      </a:r>
                    </a:p>
                  </a:txBody>
                  <a:tcPr anchor="ctr"/>
                </a:tc>
                <a:tc>
                  <a:txBody>
                    <a:bodyPr/>
                    <a:lstStyle/>
                    <a:p>
                      <a:pPr algn="ctr"/>
                      <a:r>
                        <a:rPr lang="uk-UA" sz="1600" dirty="0"/>
                        <a:t>Санкція</a:t>
                      </a:r>
                    </a:p>
                  </a:txBody>
                  <a:tcPr anchor="ctr"/>
                </a:tc>
                <a:tc>
                  <a:txBody>
                    <a:bodyPr/>
                    <a:lstStyle/>
                    <a:p>
                      <a:pPr algn="ctr"/>
                      <a:r>
                        <a:rPr lang="uk-UA" sz="1600" dirty="0"/>
                        <a:t>Вид і тяжкість</a:t>
                      </a:r>
                    </a:p>
                  </a:txBody>
                  <a:tcPr anchor="ctr"/>
                </a:tc>
                <a:tc>
                  <a:txBody>
                    <a:bodyPr/>
                    <a:lstStyle/>
                    <a:p>
                      <a:pPr algn="ctr"/>
                      <a:r>
                        <a:rPr lang="uk-UA" sz="1600" dirty="0"/>
                        <a:t>Строк давності</a:t>
                      </a:r>
                    </a:p>
                  </a:txBody>
                  <a:tcPr anchor="ctr"/>
                </a:tc>
                <a:extLst>
                  <a:ext uri="{0D108BD9-81ED-4DB2-BD59-A6C34878D82A}">
                    <a16:rowId xmlns:a16="http://schemas.microsoft.com/office/drawing/2014/main" val="1419453058"/>
                  </a:ext>
                </a:extLst>
              </a:tr>
              <a:tr h="2286001">
                <a:tc>
                  <a:txBody>
                    <a:bodyPr/>
                    <a:lstStyle/>
                    <a:p>
                      <a:pPr algn="ctr"/>
                      <a:r>
                        <a:rPr lang="uk-UA" sz="1600" dirty="0"/>
                        <a:t>1</a:t>
                      </a:r>
                    </a:p>
                  </a:txBody>
                  <a:tcPr/>
                </a:tc>
                <a:tc>
                  <a:txBody>
                    <a:bodyPr/>
                    <a:lstStyle/>
                    <a:p>
                      <a:r>
                        <a:rPr lang="uk-UA" sz="1600" b="0" i="0" kern="1200" dirty="0">
                          <a:solidFill>
                            <a:schemeClr val="dk1"/>
                          </a:solidFill>
                          <a:effectLst/>
                          <a:latin typeface="+mn-lt"/>
                          <a:ea typeface="+mn-ea"/>
                          <a:cs typeface="+mn-cs"/>
                        </a:rPr>
                        <a:t>Службова недбалість, тобто </a:t>
                      </a:r>
                      <a:r>
                        <a:rPr lang="uk-UA" sz="1600" b="1" i="0" u="sng" kern="1200" dirty="0">
                          <a:solidFill>
                            <a:schemeClr val="dk1"/>
                          </a:solidFill>
                          <a:effectLst/>
                          <a:latin typeface="+mn-lt"/>
                          <a:ea typeface="+mn-ea"/>
                          <a:cs typeface="+mn-cs"/>
                        </a:rPr>
                        <a:t>невиконання або неналежне виконання службовою особою своїх службових обов'язків через несумлінне ставлення до них</a:t>
                      </a:r>
                      <a:r>
                        <a:rPr lang="uk-UA" sz="1600" b="0" i="0" kern="1200" dirty="0">
                          <a:solidFill>
                            <a:schemeClr val="dk1"/>
                          </a:solidFill>
                          <a:effectLst/>
                          <a:latin typeface="+mn-lt"/>
                          <a:ea typeface="+mn-ea"/>
                          <a:cs typeface="+mn-cs"/>
                        </a:rPr>
                        <a:t>, що завдало </a:t>
                      </a:r>
                      <a:r>
                        <a:rPr lang="uk-UA" sz="1600" b="0" i="0" u="sng" kern="1200" dirty="0">
                          <a:solidFill>
                            <a:schemeClr val="dk1"/>
                          </a:solidFill>
                          <a:effectLst/>
                          <a:latin typeface="+mn-lt"/>
                          <a:ea typeface="+mn-ea"/>
                          <a:cs typeface="+mn-cs"/>
                        </a:rPr>
                        <a:t>істотної шкоди </a:t>
                      </a:r>
                      <a:r>
                        <a:rPr lang="uk-UA" sz="1600" b="0" i="0" kern="1200" dirty="0">
                          <a:solidFill>
                            <a:schemeClr val="dk1"/>
                          </a:solidFill>
                          <a:effectLst/>
                          <a:latin typeface="+mn-lt"/>
                          <a:ea typeface="+mn-ea"/>
                          <a:cs typeface="+mn-cs"/>
                        </a:rPr>
                        <a:t>охоронюваним законом правам, свободам та інтересам окремих громадян, державним чи громадським інтересам або інтересам окремих юридичних осіб</a:t>
                      </a:r>
                    </a:p>
                    <a:p>
                      <a:endParaRPr lang="uk-UA" sz="1600" b="0" i="0"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600" b="0" i="1" kern="1200" dirty="0">
                          <a:solidFill>
                            <a:schemeClr val="dk1"/>
                          </a:solidFill>
                          <a:effectLst/>
                          <a:latin typeface="+mn-lt"/>
                          <a:ea typeface="+mn-ea"/>
                          <a:cs typeface="+mn-cs"/>
                        </a:rPr>
                        <a:t>(</a:t>
                      </a:r>
                      <a:r>
                        <a:rPr lang="uk-UA" sz="1600" b="0" i="1" u="sng" kern="1200" dirty="0">
                          <a:solidFill>
                            <a:schemeClr val="dk1"/>
                          </a:solidFill>
                          <a:effectLst/>
                          <a:latin typeface="+mn-lt"/>
                          <a:ea typeface="+mn-ea"/>
                          <a:cs typeface="+mn-cs"/>
                        </a:rPr>
                        <a:t>Істотна шкода у 2024 р.:</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600" b="0" i="1" u="sng" kern="1200" dirty="0">
                          <a:solidFill>
                            <a:schemeClr val="dk1"/>
                          </a:solidFill>
                          <a:effectLst/>
                          <a:latin typeface="+mn-lt"/>
                          <a:ea typeface="+mn-ea"/>
                          <a:cs typeface="+mn-cs"/>
                        </a:rPr>
                        <a:t>1 514 х 100 = 151 400 грн.</a:t>
                      </a:r>
                      <a:r>
                        <a:rPr lang="uk-UA" sz="1600" b="0" i="1" u="none" kern="1200" dirty="0">
                          <a:solidFill>
                            <a:schemeClr val="dk1"/>
                          </a:solidFill>
                          <a:effectLst/>
                          <a:latin typeface="+mn-lt"/>
                          <a:ea typeface="+mn-ea"/>
                          <a:cs typeface="+mn-cs"/>
                        </a:rPr>
                        <a:t>)</a:t>
                      </a:r>
                      <a:endParaRPr lang="uk-UA" sz="1600" i="1" u="none" dirty="0"/>
                    </a:p>
                  </a:txBody>
                  <a:tcPr/>
                </a:tc>
                <a:tc>
                  <a:txBody>
                    <a:bodyPr/>
                    <a:lstStyle/>
                    <a:p>
                      <a:r>
                        <a:rPr lang="uk-UA" sz="1600" b="0" i="0" kern="1200" dirty="0">
                          <a:solidFill>
                            <a:schemeClr val="dk1"/>
                          </a:solidFill>
                          <a:effectLst/>
                          <a:latin typeface="+mn-lt"/>
                          <a:ea typeface="+mn-ea"/>
                          <a:cs typeface="+mn-cs"/>
                        </a:rPr>
                        <a:t>карається </a:t>
                      </a:r>
                      <a:r>
                        <a:rPr lang="uk-UA" sz="1600" b="0" i="0" u="sng" kern="1200" dirty="0">
                          <a:solidFill>
                            <a:schemeClr val="dk1"/>
                          </a:solidFill>
                          <a:effectLst/>
                          <a:latin typeface="+mn-lt"/>
                          <a:ea typeface="+mn-ea"/>
                          <a:cs typeface="+mn-cs"/>
                        </a:rPr>
                        <a:t>штрафом</a:t>
                      </a:r>
                      <a:r>
                        <a:rPr lang="uk-UA" sz="1600" b="0" i="0" kern="1200" dirty="0">
                          <a:solidFill>
                            <a:schemeClr val="dk1"/>
                          </a:solidFill>
                          <a:effectLst/>
                          <a:latin typeface="+mn-lt"/>
                          <a:ea typeface="+mn-ea"/>
                          <a:cs typeface="+mn-cs"/>
                        </a:rPr>
                        <a:t> від двох тисяч до чотирьох тисяч неоподатковуваних мінімумів доходів громадян або виправними роботами на строк до двох років, або обмеженням волі на строк до трьох років, з позбавленням права обіймати певні посади чи займатися певною діяльністю на строк до трьох років</a:t>
                      </a:r>
                    </a:p>
                    <a:p>
                      <a:endParaRPr lang="uk-UA" sz="1600" b="0" i="0" kern="1200" dirty="0">
                        <a:solidFill>
                          <a:schemeClr val="dk1"/>
                        </a:solidFill>
                        <a:effectLst/>
                        <a:latin typeface="+mn-lt"/>
                        <a:ea typeface="+mn-ea"/>
                        <a:cs typeface="+mn-cs"/>
                      </a:endParaRPr>
                    </a:p>
                    <a:p>
                      <a:r>
                        <a:rPr lang="uk-UA" sz="1600" b="0" i="1" kern="1200" dirty="0">
                          <a:solidFill>
                            <a:schemeClr val="dk1"/>
                          </a:solidFill>
                          <a:effectLst/>
                          <a:latin typeface="+mn-lt"/>
                          <a:ea typeface="+mn-ea"/>
                          <a:cs typeface="+mn-cs"/>
                        </a:rPr>
                        <a:t>(</a:t>
                      </a:r>
                      <a:r>
                        <a:rPr lang="uk-UA" sz="1600" b="0" i="1" u="sng" kern="1200" dirty="0">
                          <a:solidFill>
                            <a:schemeClr val="dk1"/>
                          </a:solidFill>
                          <a:effectLst/>
                          <a:latin typeface="+mn-lt"/>
                          <a:ea typeface="+mn-ea"/>
                          <a:cs typeface="+mn-cs"/>
                        </a:rPr>
                        <a:t>17 х 2 000 = 34 000 грн.</a:t>
                      </a:r>
                      <a:r>
                        <a:rPr lang="uk-UA" sz="1600" b="0" i="1" kern="1200" dirty="0">
                          <a:solidFill>
                            <a:schemeClr val="dk1"/>
                          </a:solidFill>
                          <a:effectLst/>
                          <a:latin typeface="+mn-lt"/>
                          <a:ea typeface="+mn-ea"/>
                          <a:cs typeface="+mn-cs"/>
                        </a:rPr>
                        <a:t>;</a:t>
                      </a:r>
                    </a:p>
                    <a:p>
                      <a:r>
                        <a:rPr lang="uk-UA" sz="1600" b="0" i="1" u="sng" kern="1200" dirty="0">
                          <a:solidFill>
                            <a:schemeClr val="dk1"/>
                          </a:solidFill>
                          <a:effectLst/>
                          <a:latin typeface="+mn-lt"/>
                          <a:ea typeface="+mn-ea"/>
                          <a:cs typeface="+mn-cs"/>
                        </a:rPr>
                        <a:t>17 х 4 000 = 68 000 грн.</a:t>
                      </a:r>
                      <a:r>
                        <a:rPr lang="uk-UA" sz="1600" b="0" i="1" kern="1200" dirty="0">
                          <a:solidFill>
                            <a:schemeClr val="dk1"/>
                          </a:solidFill>
                          <a:effectLst/>
                          <a:latin typeface="+mn-lt"/>
                          <a:ea typeface="+mn-ea"/>
                          <a:cs typeface="+mn-cs"/>
                        </a:rPr>
                        <a:t>)</a:t>
                      </a:r>
                      <a:endParaRPr lang="uk-UA" sz="1600" i="1" dirty="0"/>
                    </a:p>
                  </a:txBody>
                  <a:tcPr/>
                </a:tc>
                <a:tc>
                  <a:txBody>
                    <a:bodyPr/>
                    <a:lstStyle/>
                    <a:p>
                      <a:r>
                        <a:rPr lang="uk-UA" sz="1600" dirty="0"/>
                        <a:t>Нетяжкий злочин</a:t>
                      </a:r>
                    </a:p>
                  </a:txBody>
                  <a:tcPr/>
                </a:tc>
                <a:tc>
                  <a:txBody>
                    <a:bodyPr/>
                    <a:lstStyle/>
                    <a:p>
                      <a:r>
                        <a:rPr lang="uk-UA" sz="1600" b="1" dirty="0"/>
                        <a:t>5 </a:t>
                      </a:r>
                      <a:r>
                        <a:rPr lang="uk-UA" sz="16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6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600" b="0" i="1" kern="1200" dirty="0">
                          <a:solidFill>
                            <a:schemeClr val="dk1"/>
                          </a:solidFill>
                          <a:latin typeface="+mn-lt"/>
                          <a:ea typeface="+mn-ea"/>
                          <a:cs typeface="+mn-cs"/>
                        </a:rPr>
                        <a:t>*Рахується </a:t>
                      </a:r>
                      <a:r>
                        <a:rPr lang="ru-RU" sz="1600" i="1" kern="1200" dirty="0">
                          <a:solidFill>
                            <a:schemeClr val="dk1"/>
                          </a:solidFill>
                          <a:latin typeface="+mn-lt"/>
                          <a:ea typeface="+mn-ea"/>
                          <a:cs typeface="+mn-cs"/>
                        </a:rPr>
                        <a:t>з дня вчинення КП і до дня набрання вироком законної сили</a:t>
                      </a:r>
                      <a:endParaRPr lang="uk-UA" sz="1600" b="1" kern="1200" dirty="0">
                        <a:solidFill>
                          <a:schemeClr val="dk1"/>
                        </a:solidFill>
                        <a:latin typeface="+mn-lt"/>
                        <a:ea typeface="+mn-ea"/>
                        <a:cs typeface="+mn-cs"/>
                      </a:endParaRPr>
                    </a:p>
                    <a:p>
                      <a:endParaRPr lang="uk-UA" sz="1600" b="1" kern="1200" dirty="0">
                        <a:solidFill>
                          <a:schemeClr val="dk1"/>
                        </a:solidFill>
                        <a:latin typeface="+mn-lt"/>
                        <a:ea typeface="+mn-ea"/>
                        <a:cs typeface="+mn-cs"/>
                      </a:endParaRPr>
                    </a:p>
                    <a:p>
                      <a:endParaRPr lang="uk-UA" sz="16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bl>
          </a:graphicData>
        </a:graphic>
      </p:graphicFrame>
    </p:spTree>
    <p:extLst>
      <p:ext uri="{BB962C8B-B14F-4D97-AF65-F5344CB8AC3E}">
        <p14:creationId xmlns:p14="http://schemas.microsoft.com/office/powerpoint/2010/main" val="876690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0"/>
            <a:ext cx="10058400" cy="1379219"/>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uk-UA" sz="1800" b="1" dirty="0">
                <a:solidFill>
                  <a:srgbClr val="FF0000"/>
                </a:solidFill>
              </a:rPr>
              <a:t>Службова недбалість (ст. 367 КК України)</a:t>
            </a:r>
            <a:endParaRPr lang="uk-UA" sz="2000" b="1" dirty="0">
              <a:solidFill>
                <a:srgbClr val="FF0000"/>
              </a:solidFill>
            </a:endParaRP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r>
              <a:rPr lang="uk-UA" sz="2000" b="1" dirty="0">
                <a:solidFill>
                  <a:schemeClr val="bg1"/>
                </a:solidFill>
              </a:rPr>
              <a:t>ПРИВЛАСНЕННЯ, </a:t>
            </a:r>
            <a:r>
              <a:rPr lang="uk-UA" sz="2000" b="1" dirty="0" err="1">
                <a:solidFill>
                  <a:schemeClr val="bg1"/>
                </a:solidFill>
              </a:rPr>
              <a:t>РОЗТРАТАривласнення</a:t>
            </a:r>
            <a:r>
              <a:rPr lang="uk-UA" sz="2000" b="1" dirty="0">
                <a:solidFill>
                  <a:schemeClr val="bg1"/>
                </a:solidFill>
              </a:rPr>
              <a:t>, розтрата майна або заволодіння ним шляхом зловживання службовим становищем</a:t>
            </a:r>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3111702799"/>
              </p:ext>
            </p:extLst>
          </p:nvPr>
        </p:nvGraphicFramePr>
        <p:xfrm>
          <a:off x="684211" y="1783079"/>
          <a:ext cx="10768649" cy="4617720"/>
        </p:xfrm>
        <a:graphic>
          <a:graphicData uri="http://schemas.openxmlformats.org/drawingml/2006/table">
            <a:tbl>
              <a:tblPr firstRow="1" bandRow="1">
                <a:tableStyleId>{5C22544A-7EE6-4342-B048-85BDC9FD1C3A}</a:tableStyleId>
              </a:tblPr>
              <a:tblGrid>
                <a:gridCol w="413069">
                  <a:extLst>
                    <a:ext uri="{9D8B030D-6E8A-4147-A177-3AD203B41FA5}">
                      <a16:colId xmlns:a16="http://schemas.microsoft.com/office/drawing/2014/main" val="1251061867"/>
                    </a:ext>
                  </a:extLst>
                </a:gridCol>
                <a:gridCol w="2125980">
                  <a:extLst>
                    <a:ext uri="{9D8B030D-6E8A-4147-A177-3AD203B41FA5}">
                      <a16:colId xmlns:a16="http://schemas.microsoft.com/office/drawing/2014/main" val="2670347930"/>
                    </a:ext>
                  </a:extLst>
                </a:gridCol>
                <a:gridCol w="5486400">
                  <a:extLst>
                    <a:ext uri="{9D8B030D-6E8A-4147-A177-3AD203B41FA5}">
                      <a16:colId xmlns:a16="http://schemas.microsoft.com/office/drawing/2014/main" val="73820345"/>
                    </a:ext>
                  </a:extLst>
                </a:gridCol>
                <a:gridCol w="1211580">
                  <a:extLst>
                    <a:ext uri="{9D8B030D-6E8A-4147-A177-3AD203B41FA5}">
                      <a16:colId xmlns:a16="http://schemas.microsoft.com/office/drawing/2014/main" val="468965694"/>
                    </a:ext>
                  </a:extLst>
                </a:gridCol>
                <a:gridCol w="1531620">
                  <a:extLst>
                    <a:ext uri="{9D8B030D-6E8A-4147-A177-3AD203B41FA5}">
                      <a16:colId xmlns:a16="http://schemas.microsoft.com/office/drawing/2014/main" val="1117817820"/>
                    </a:ext>
                  </a:extLst>
                </a:gridCol>
              </a:tblGrid>
              <a:tr h="432471">
                <a:tc>
                  <a:txBody>
                    <a:bodyPr/>
                    <a:lstStyle/>
                    <a:p>
                      <a:pPr algn="ctr"/>
                      <a:r>
                        <a:rPr lang="uk-UA" sz="1500" dirty="0"/>
                        <a:t>Ч.</a:t>
                      </a:r>
                    </a:p>
                  </a:txBody>
                  <a:tcPr anchor="ctr"/>
                </a:tc>
                <a:tc>
                  <a:txBody>
                    <a:bodyPr/>
                    <a:lstStyle/>
                    <a:p>
                      <a:pPr algn="ctr"/>
                      <a:r>
                        <a:rPr lang="uk-UA" sz="1500" dirty="0"/>
                        <a:t>Склад</a:t>
                      </a:r>
                    </a:p>
                  </a:txBody>
                  <a:tcPr anchor="ctr"/>
                </a:tc>
                <a:tc>
                  <a:txBody>
                    <a:bodyPr/>
                    <a:lstStyle/>
                    <a:p>
                      <a:pPr algn="ctr"/>
                      <a:r>
                        <a:rPr lang="uk-UA" sz="1500" dirty="0"/>
                        <a:t>Санкція</a:t>
                      </a:r>
                    </a:p>
                  </a:txBody>
                  <a:tcPr anchor="ctr"/>
                </a:tc>
                <a:tc>
                  <a:txBody>
                    <a:bodyPr/>
                    <a:lstStyle/>
                    <a:p>
                      <a:pPr algn="ctr"/>
                      <a:r>
                        <a:rPr lang="uk-UA" sz="1500" dirty="0"/>
                        <a:t>Вид і тяжкість</a:t>
                      </a:r>
                    </a:p>
                  </a:txBody>
                  <a:tcPr anchor="ctr"/>
                </a:tc>
                <a:tc>
                  <a:txBody>
                    <a:bodyPr/>
                    <a:lstStyle/>
                    <a:p>
                      <a:pPr algn="ctr"/>
                      <a:r>
                        <a:rPr lang="uk-UA" sz="1500" dirty="0"/>
                        <a:t>Строк давності</a:t>
                      </a:r>
                    </a:p>
                  </a:txBody>
                  <a:tcPr anchor="ctr"/>
                </a:tc>
                <a:extLst>
                  <a:ext uri="{0D108BD9-81ED-4DB2-BD59-A6C34878D82A}">
                    <a16:rowId xmlns:a16="http://schemas.microsoft.com/office/drawing/2014/main" val="1419453058"/>
                  </a:ext>
                </a:extLst>
              </a:tr>
              <a:tr h="1716370">
                <a:tc>
                  <a:txBody>
                    <a:bodyPr/>
                    <a:lstStyle/>
                    <a:p>
                      <a:pPr algn="ctr"/>
                      <a:r>
                        <a:rPr lang="uk-UA" sz="1500" dirty="0"/>
                        <a:t>2</a:t>
                      </a:r>
                    </a:p>
                  </a:txBody>
                  <a:tcPr/>
                </a:tc>
                <a:tc>
                  <a:txBody>
                    <a:bodyPr/>
                    <a:lstStyle/>
                    <a:p>
                      <a:r>
                        <a:rPr lang="ru-RU" sz="1500" b="1" i="0" u="sng" kern="1200" dirty="0">
                          <a:solidFill>
                            <a:schemeClr val="dk1"/>
                          </a:solidFill>
                          <a:effectLst/>
                          <a:latin typeface="+mn-lt"/>
                          <a:ea typeface="+mn-ea"/>
                          <a:cs typeface="+mn-cs"/>
                        </a:rPr>
                        <a:t>Те саме діяння</a:t>
                      </a:r>
                      <a:r>
                        <a:rPr lang="ru-RU" sz="1500" b="0" i="0" kern="1200" dirty="0">
                          <a:solidFill>
                            <a:schemeClr val="dk1"/>
                          </a:solidFill>
                          <a:effectLst/>
                          <a:latin typeface="+mn-lt"/>
                          <a:ea typeface="+mn-ea"/>
                          <a:cs typeface="+mn-cs"/>
                        </a:rPr>
                        <a:t>, якщо воно спричинило </a:t>
                      </a:r>
                      <a:r>
                        <a:rPr lang="ru-RU" sz="1500" b="0" i="0" u="sng" kern="1200" dirty="0">
                          <a:solidFill>
                            <a:schemeClr val="dk1"/>
                          </a:solidFill>
                          <a:effectLst/>
                          <a:latin typeface="+mn-lt"/>
                          <a:ea typeface="+mn-ea"/>
                          <a:cs typeface="+mn-cs"/>
                        </a:rPr>
                        <a:t>тяжкі наслідки</a:t>
                      </a:r>
                    </a:p>
                    <a:p>
                      <a:endParaRPr lang="ru-RU" sz="1500" b="0" i="0" u="sng"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Тяжкі наслідки у 2024 р.:</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u="sng" kern="1200" dirty="0">
                          <a:solidFill>
                            <a:schemeClr val="dk1"/>
                          </a:solidFill>
                          <a:effectLst/>
                          <a:latin typeface="+mn-lt"/>
                          <a:ea typeface="+mn-ea"/>
                          <a:cs typeface="+mn-cs"/>
                        </a:rPr>
                        <a:t>1 514 х 250 = 378 500 грн.</a:t>
                      </a:r>
                      <a:r>
                        <a:rPr lang="uk-UA" sz="1500" b="0" i="1" u="none" kern="1200" dirty="0">
                          <a:solidFill>
                            <a:schemeClr val="dk1"/>
                          </a:solidFill>
                          <a:effectLst/>
                          <a:latin typeface="+mn-lt"/>
                          <a:ea typeface="+mn-ea"/>
                          <a:cs typeface="+mn-cs"/>
                        </a:rPr>
                        <a:t>)</a:t>
                      </a:r>
                      <a:endParaRPr lang="uk-UA" sz="1500" b="0" i="0" kern="1200" dirty="0">
                        <a:solidFill>
                          <a:schemeClr val="dk1"/>
                        </a:solidFill>
                        <a:effectLst/>
                        <a:latin typeface="+mn-lt"/>
                        <a:ea typeface="+mn-ea"/>
                        <a:cs typeface="+mn-cs"/>
                      </a:endParaRPr>
                    </a:p>
                  </a:txBody>
                  <a:tcPr/>
                </a:tc>
                <a:tc>
                  <a:txBody>
                    <a:bodyPr/>
                    <a:lstStyle/>
                    <a:p>
                      <a:r>
                        <a:rPr lang="uk-UA" sz="1500" b="0" i="0" kern="1200" dirty="0">
                          <a:solidFill>
                            <a:schemeClr val="dk1"/>
                          </a:solidFill>
                          <a:effectLst/>
                          <a:latin typeface="+mn-lt"/>
                          <a:ea typeface="+mn-ea"/>
                          <a:cs typeface="+mn-cs"/>
                        </a:rPr>
                        <a:t>карається </a:t>
                      </a:r>
                      <a:r>
                        <a:rPr lang="uk-UA" sz="1500" b="0" i="1" u="sng" kern="1200" dirty="0">
                          <a:solidFill>
                            <a:schemeClr val="dk1"/>
                          </a:solidFill>
                          <a:effectLst/>
                          <a:latin typeface="+mn-lt"/>
                          <a:ea typeface="+mn-ea"/>
                          <a:cs typeface="+mn-cs"/>
                        </a:rPr>
                        <a:t>позбавленням волі на строк від двох до п'яти років </a:t>
                      </a:r>
                      <a:r>
                        <a:rPr lang="uk-UA" sz="1500" b="0" i="0" kern="1200" dirty="0">
                          <a:solidFill>
                            <a:schemeClr val="dk1"/>
                          </a:solidFill>
                          <a:effectLst/>
                          <a:latin typeface="+mn-lt"/>
                          <a:ea typeface="+mn-ea"/>
                          <a:cs typeface="+mn-cs"/>
                        </a:rPr>
                        <a:t>з позбавленням права обіймати певні посади чи займатися певною діяльністю на строк до трьох років та зі </a:t>
                      </a:r>
                      <a:r>
                        <a:rPr lang="uk-UA" sz="1500" b="0" i="0" u="sng" kern="1200" dirty="0">
                          <a:solidFill>
                            <a:schemeClr val="dk1"/>
                          </a:solidFill>
                          <a:effectLst/>
                          <a:latin typeface="+mn-lt"/>
                          <a:ea typeface="+mn-ea"/>
                          <a:cs typeface="+mn-cs"/>
                        </a:rPr>
                        <a:t>штрафом</a:t>
                      </a:r>
                      <a:r>
                        <a:rPr lang="uk-UA" sz="1500" b="0" i="0" kern="1200" dirty="0">
                          <a:solidFill>
                            <a:schemeClr val="dk1"/>
                          </a:solidFill>
                          <a:effectLst/>
                          <a:latin typeface="+mn-lt"/>
                          <a:ea typeface="+mn-ea"/>
                          <a:cs typeface="+mn-cs"/>
                        </a:rPr>
                        <a:t> від двохсот п'ятдесяти до семисот п'ятдесяти неоподатковуваних мінімумів доходів громадян або без такого</a:t>
                      </a:r>
                    </a:p>
                    <a:p>
                      <a:endParaRPr lang="uk-UA" sz="1500" b="0" i="0" kern="1200" dirty="0">
                        <a:solidFill>
                          <a:schemeClr val="dk1"/>
                        </a:solidFill>
                        <a:effectLst/>
                        <a:latin typeface="+mn-lt"/>
                        <a:ea typeface="+mn-ea"/>
                        <a:cs typeface="+mn-cs"/>
                      </a:endParaRPr>
                    </a:p>
                    <a:p>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17 х 250 = 4 250 грн.</a:t>
                      </a:r>
                      <a:r>
                        <a:rPr lang="uk-UA" sz="1500" b="0" i="1" kern="1200" dirty="0">
                          <a:solidFill>
                            <a:schemeClr val="dk1"/>
                          </a:solidFill>
                          <a:effectLst/>
                          <a:latin typeface="+mn-lt"/>
                          <a:ea typeface="+mn-ea"/>
                          <a:cs typeface="+mn-cs"/>
                        </a:rPr>
                        <a:t>;</a:t>
                      </a:r>
                    </a:p>
                    <a:p>
                      <a:r>
                        <a:rPr lang="uk-UA" sz="1500" b="0" i="1" u="sng" kern="1200" dirty="0">
                          <a:solidFill>
                            <a:schemeClr val="dk1"/>
                          </a:solidFill>
                          <a:effectLst/>
                          <a:latin typeface="+mn-lt"/>
                          <a:ea typeface="+mn-ea"/>
                          <a:cs typeface="+mn-cs"/>
                        </a:rPr>
                        <a:t>17 х 750 = 12 750 грн.</a:t>
                      </a:r>
                      <a:r>
                        <a:rPr lang="uk-UA" sz="1500" b="0" i="1" kern="1200" dirty="0">
                          <a:solidFill>
                            <a:schemeClr val="dk1"/>
                          </a:solidFill>
                          <a:effectLst/>
                          <a:latin typeface="+mn-lt"/>
                          <a:ea typeface="+mn-ea"/>
                          <a:cs typeface="+mn-cs"/>
                        </a:rPr>
                        <a:t>)</a:t>
                      </a:r>
                      <a:endParaRPr lang="uk-UA" sz="1500" i="1" dirty="0"/>
                    </a:p>
                  </a:txBody>
                  <a:tcPr/>
                </a:tc>
                <a:tc>
                  <a:txBody>
                    <a:bodyPr/>
                    <a:lstStyle/>
                    <a:p>
                      <a:r>
                        <a:rPr lang="uk-UA" sz="1500" dirty="0"/>
                        <a:t>Нетяжкий злочин</a:t>
                      </a:r>
                    </a:p>
                  </a:txBody>
                  <a:tcPr/>
                </a:tc>
                <a:tc>
                  <a:txBody>
                    <a:bodyPr/>
                    <a:lstStyle/>
                    <a:p>
                      <a:r>
                        <a:rPr lang="uk-UA" sz="1500" b="1" dirty="0"/>
                        <a:t>5 </a:t>
                      </a:r>
                      <a:r>
                        <a:rPr lang="uk-UA" sz="15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r h="1716370">
                <a:tc>
                  <a:txBody>
                    <a:bodyPr/>
                    <a:lstStyle/>
                    <a:p>
                      <a:pPr algn="ctr"/>
                      <a:r>
                        <a:rPr lang="uk-UA" sz="1500" dirty="0"/>
                        <a:t>3</a:t>
                      </a:r>
                    </a:p>
                  </a:txBody>
                  <a:tcPr/>
                </a:tc>
                <a:tc>
                  <a:txBody>
                    <a:bodyPr/>
                    <a:lstStyle/>
                    <a:p>
                      <a:r>
                        <a:rPr lang="ru-RU" sz="1500" b="1" i="0" u="sng" kern="1200" dirty="0">
                          <a:solidFill>
                            <a:schemeClr val="dk1"/>
                          </a:solidFill>
                          <a:effectLst/>
                          <a:latin typeface="+mn-lt"/>
                          <a:ea typeface="+mn-ea"/>
                          <a:cs typeface="+mn-cs"/>
                        </a:rPr>
                        <a:t>Діяння, передбачене частиною першою цієї статті</a:t>
                      </a:r>
                      <a:r>
                        <a:rPr lang="ru-RU" sz="1500" b="0" i="0" kern="1200" dirty="0">
                          <a:solidFill>
                            <a:schemeClr val="dk1"/>
                          </a:solidFill>
                          <a:effectLst/>
                          <a:latin typeface="+mn-lt"/>
                          <a:ea typeface="+mn-ea"/>
                          <a:cs typeface="+mn-cs"/>
                        </a:rPr>
                        <a:t>, якщо воно спричинило загибель людини</a:t>
                      </a:r>
                      <a:endParaRPr lang="uk-UA" sz="1500" dirty="0"/>
                    </a:p>
                  </a:txBody>
                  <a:tcPr/>
                </a:tc>
                <a:tc>
                  <a:txBody>
                    <a:bodyPr/>
                    <a:lstStyle/>
                    <a:p>
                      <a:r>
                        <a:rPr lang="uk-UA" sz="1500" b="0" i="0" kern="1200" dirty="0">
                          <a:solidFill>
                            <a:schemeClr val="dk1"/>
                          </a:solidFill>
                          <a:effectLst/>
                          <a:latin typeface="+mn-lt"/>
                          <a:ea typeface="+mn-ea"/>
                          <a:cs typeface="+mn-cs"/>
                        </a:rPr>
                        <a:t>карається </a:t>
                      </a:r>
                      <a:r>
                        <a:rPr lang="uk-UA" sz="1500" b="0" i="1" u="sng" kern="1200" dirty="0">
                          <a:solidFill>
                            <a:schemeClr val="dk1"/>
                          </a:solidFill>
                          <a:effectLst/>
                          <a:latin typeface="+mn-lt"/>
                          <a:ea typeface="+mn-ea"/>
                          <a:cs typeface="+mn-cs"/>
                        </a:rPr>
                        <a:t>позбавленням волі на строк від п’яти до восьми років</a:t>
                      </a:r>
                      <a:r>
                        <a:rPr lang="uk-UA" sz="1500" b="0" i="0" u="none" kern="1200" dirty="0">
                          <a:solidFill>
                            <a:schemeClr val="dk1"/>
                          </a:solidFill>
                          <a:effectLst/>
                          <a:latin typeface="+mn-lt"/>
                          <a:ea typeface="+mn-ea"/>
                          <a:cs typeface="+mn-cs"/>
                        </a:rPr>
                        <a:t> </a:t>
                      </a:r>
                      <a:r>
                        <a:rPr lang="uk-UA" sz="1500" b="0" i="0" kern="1200" dirty="0">
                          <a:solidFill>
                            <a:schemeClr val="dk1"/>
                          </a:solidFill>
                          <a:effectLst/>
                          <a:latin typeface="+mn-lt"/>
                          <a:ea typeface="+mn-ea"/>
                          <a:cs typeface="+mn-cs"/>
                        </a:rPr>
                        <a:t>з позбавленням права обіймати певні посади чи займатися певною діяльністю на строк до трьох років та зі </a:t>
                      </a:r>
                      <a:r>
                        <a:rPr lang="uk-UA" sz="1500" b="0" i="1" u="sng" kern="1200" dirty="0">
                          <a:solidFill>
                            <a:schemeClr val="dk1"/>
                          </a:solidFill>
                          <a:effectLst/>
                          <a:latin typeface="+mn-lt"/>
                          <a:ea typeface="+mn-ea"/>
                          <a:cs typeface="+mn-cs"/>
                        </a:rPr>
                        <a:t>штрафом</a:t>
                      </a:r>
                      <a:r>
                        <a:rPr lang="uk-UA" sz="1500" b="0" i="0" kern="1200" dirty="0">
                          <a:solidFill>
                            <a:schemeClr val="dk1"/>
                          </a:solidFill>
                          <a:effectLst/>
                          <a:latin typeface="+mn-lt"/>
                          <a:ea typeface="+mn-ea"/>
                          <a:cs typeface="+mn-cs"/>
                        </a:rPr>
                        <a:t> від двох тисяч до п’яти тисяч неоподатковуваних мінімумів доходів громадян або без такого</a:t>
                      </a:r>
                    </a:p>
                    <a:p>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17 х 2 000 = 34 000 грн.</a:t>
                      </a:r>
                      <a:r>
                        <a:rPr lang="uk-UA" sz="1500" b="0" i="1" kern="1200" dirty="0">
                          <a:solidFill>
                            <a:schemeClr val="dk1"/>
                          </a:solidFill>
                          <a:effectLst/>
                          <a:latin typeface="+mn-lt"/>
                          <a:ea typeface="+mn-ea"/>
                          <a:cs typeface="+mn-cs"/>
                        </a:rPr>
                        <a:t>;</a:t>
                      </a:r>
                    </a:p>
                    <a:p>
                      <a:r>
                        <a:rPr lang="uk-UA" sz="1500" b="0" i="1" u="sng" kern="1200" dirty="0">
                          <a:solidFill>
                            <a:schemeClr val="dk1"/>
                          </a:solidFill>
                          <a:effectLst/>
                          <a:latin typeface="+mn-lt"/>
                          <a:ea typeface="+mn-ea"/>
                          <a:cs typeface="+mn-cs"/>
                        </a:rPr>
                        <a:t>17 х 4 000 = 68 000 грн.</a:t>
                      </a:r>
                      <a:r>
                        <a:rPr lang="uk-UA" sz="1500" b="0" i="1" kern="1200" dirty="0">
                          <a:solidFill>
                            <a:schemeClr val="dk1"/>
                          </a:solidFill>
                          <a:effectLst/>
                          <a:latin typeface="+mn-lt"/>
                          <a:ea typeface="+mn-ea"/>
                          <a:cs typeface="+mn-cs"/>
                        </a:rPr>
                        <a:t>)</a:t>
                      </a:r>
                      <a:endParaRPr lang="uk-UA" sz="1500" i="1" dirty="0"/>
                    </a:p>
                  </a:txBody>
                  <a:tcPr/>
                </a:tc>
                <a:tc>
                  <a:txBody>
                    <a:bodyPr/>
                    <a:lstStyle/>
                    <a:p>
                      <a:r>
                        <a:rPr lang="uk-UA" sz="1500" dirty="0"/>
                        <a:t>Тяжкий злочин</a:t>
                      </a:r>
                    </a:p>
                  </a:txBody>
                  <a:tcPr/>
                </a:tc>
                <a:tc>
                  <a:txBody>
                    <a:bodyPr/>
                    <a:lstStyle/>
                    <a:p>
                      <a:r>
                        <a:rPr lang="uk-UA" sz="1500" b="1" dirty="0"/>
                        <a:t>10 років*</a:t>
                      </a:r>
                    </a:p>
                    <a:p>
                      <a:endParaRPr lang="uk-UA" sz="1500"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i="1" kern="1200" dirty="0">
                        <a:solidFill>
                          <a:schemeClr val="dk1"/>
                        </a:solidFill>
                        <a:latin typeface="+mn-lt"/>
                        <a:ea typeface="+mn-ea"/>
                        <a:cs typeface="+mn-cs"/>
                      </a:endParaRPr>
                    </a:p>
                  </a:txBody>
                  <a:tcPr/>
                </a:tc>
                <a:extLst>
                  <a:ext uri="{0D108BD9-81ED-4DB2-BD59-A6C34878D82A}">
                    <a16:rowId xmlns:a16="http://schemas.microsoft.com/office/drawing/2014/main" val="1435114818"/>
                  </a:ext>
                </a:extLst>
              </a:tr>
            </a:tbl>
          </a:graphicData>
        </a:graphic>
      </p:graphicFrame>
    </p:spTree>
    <p:extLst>
      <p:ext uri="{BB962C8B-B14F-4D97-AF65-F5344CB8AC3E}">
        <p14:creationId xmlns:p14="http://schemas.microsoft.com/office/powerpoint/2010/main" val="3732782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96240"/>
            <a:ext cx="10058400" cy="172212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uk-UA" sz="1800" b="1" dirty="0">
                <a:solidFill>
                  <a:schemeClr val="bg1"/>
                </a:solidFill>
              </a:rPr>
              <a:t>Привласнення, розтрата майна або заволодіння ним шляхом зловживання службовим становищем (ст. 191 КК україни)</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855694"/>
            <a:ext cx="10754753" cy="4438426"/>
          </a:xfrm>
        </p:spPr>
        <p:txBody>
          <a:bodyPr>
            <a:normAutofit/>
          </a:bodyPr>
          <a:lstStyle/>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1734376255"/>
              </p:ext>
            </p:extLst>
          </p:nvPr>
        </p:nvGraphicFramePr>
        <p:xfrm>
          <a:off x="753036" y="2118361"/>
          <a:ext cx="10685928" cy="4084319"/>
        </p:xfrm>
        <a:graphic>
          <a:graphicData uri="http://schemas.openxmlformats.org/drawingml/2006/table">
            <a:tbl>
              <a:tblPr firstRow="1" bandRow="1">
                <a:tableStyleId>{5C22544A-7EE6-4342-B048-85BDC9FD1C3A}</a:tableStyleId>
              </a:tblPr>
              <a:tblGrid>
                <a:gridCol w="367104">
                  <a:extLst>
                    <a:ext uri="{9D8B030D-6E8A-4147-A177-3AD203B41FA5}">
                      <a16:colId xmlns:a16="http://schemas.microsoft.com/office/drawing/2014/main" val="1251061867"/>
                    </a:ext>
                  </a:extLst>
                </a:gridCol>
                <a:gridCol w="2720340">
                  <a:extLst>
                    <a:ext uri="{9D8B030D-6E8A-4147-A177-3AD203B41FA5}">
                      <a16:colId xmlns:a16="http://schemas.microsoft.com/office/drawing/2014/main" val="2670347930"/>
                    </a:ext>
                  </a:extLst>
                </a:gridCol>
                <a:gridCol w="3985260">
                  <a:extLst>
                    <a:ext uri="{9D8B030D-6E8A-4147-A177-3AD203B41FA5}">
                      <a16:colId xmlns:a16="http://schemas.microsoft.com/office/drawing/2014/main" val="73820345"/>
                    </a:ext>
                  </a:extLst>
                </a:gridCol>
                <a:gridCol w="1889760">
                  <a:extLst>
                    <a:ext uri="{9D8B030D-6E8A-4147-A177-3AD203B41FA5}">
                      <a16:colId xmlns:a16="http://schemas.microsoft.com/office/drawing/2014/main" val="468965694"/>
                    </a:ext>
                  </a:extLst>
                </a:gridCol>
                <a:gridCol w="1723464">
                  <a:extLst>
                    <a:ext uri="{9D8B030D-6E8A-4147-A177-3AD203B41FA5}">
                      <a16:colId xmlns:a16="http://schemas.microsoft.com/office/drawing/2014/main" val="1117817820"/>
                    </a:ext>
                  </a:extLst>
                </a:gridCol>
              </a:tblGrid>
              <a:tr h="502235">
                <a:tc>
                  <a:txBody>
                    <a:bodyPr/>
                    <a:lstStyle/>
                    <a:p>
                      <a:pPr algn="ctr"/>
                      <a:r>
                        <a:rPr lang="uk-UA" sz="1500" dirty="0"/>
                        <a:t>Ч.</a:t>
                      </a:r>
                    </a:p>
                  </a:txBody>
                  <a:tcPr anchor="ctr"/>
                </a:tc>
                <a:tc>
                  <a:txBody>
                    <a:bodyPr/>
                    <a:lstStyle/>
                    <a:p>
                      <a:pPr algn="ctr"/>
                      <a:r>
                        <a:rPr lang="uk-UA" sz="1500" dirty="0"/>
                        <a:t>Склад</a:t>
                      </a:r>
                    </a:p>
                  </a:txBody>
                  <a:tcPr anchor="ctr"/>
                </a:tc>
                <a:tc>
                  <a:txBody>
                    <a:bodyPr/>
                    <a:lstStyle/>
                    <a:p>
                      <a:pPr algn="ctr"/>
                      <a:r>
                        <a:rPr lang="uk-UA" sz="1500" dirty="0"/>
                        <a:t>Санкція</a:t>
                      </a:r>
                    </a:p>
                  </a:txBody>
                  <a:tcPr anchor="ctr"/>
                </a:tc>
                <a:tc>
                  <a:txBody>
                    <a:bodyPr/>
                    <a:lstStyle/>
                    <a:p>
                      <a:pPr algn="ctr"/>
                      <a:r>
                        <a:rPr lang="uk-UA" sz="1500" dirty="0"/>
                        <a:t>Вид і тяжкість</a:t>
                      </a:r>
                    </a:p>
                  </a:txBody>
                  <a:tcPr anchor="ctr"/>
                </a:tc>
                <a:tc>
                  <a:txBody>
                    <a:bodyPr/>
                    <a:lstStyle/>
                    <a:p>
                      <a:pPr algn="ctr"/>
                      <a:r>
                        <a:rPr lang="uk-UA" sz="1500" dirty="0"/>
                        <a:t>Строк давності</a:t>
                      </a:r>
                    </a:p>
                  </a:txBody>
                  <a:tcPr anchor="ctr"/>
                </a:tc>
                <a:extLst>
                  <a:ext uri="{0D108BD9-81ED-4DB2-BD59-A6C34878D82A}">
                    <a16:rowId xmlns:a16="http://schemas.microsoft.com/office/drawing/2014/main" val="1419453058"/>
                  </a:ext>
                </a:extLst>
              </a:tr>
              <a:tr h="1757822">
                <a:tc>
                  <a:txBody>
                    <a:bodyPr/>
                    <a:lstStyle/>
                    <a:p>
                      <a:r>
                        <a:rPr lang="uk-UA" sz="1500" kern="1200" dirty="0">
                          <a:solidFill>
                            <a:schemeClr val="dk1"/>
                          </a:solidFill>
                          <a:latin typeface="+mn-lt"/>
                          <a:ea typeface="+mn-ea"/>
                          <a:cs typeface="+mn-cs"/>
                        </a:rPr>
                        <a:t>2</a:t>
                      </a:r>
                      <a:endParaRPr lang="uk-UA" sz="1500" dirty="0"/>
                    </a:p>
                  </a:txBody>
                  <a:tcPr/>
                </a:tc>
                <a:tc>
                  <a:txBody>
                    <a:bodyPr/>
                    <a:lstStyle/>
                    <a:p>
                      <a:r>
                        <a:rPr lang="ru-RU" sz="1500" b="1" i="0" u="sng" kern="1200" dirty="0" err="1">
                          <a:solidFill>
                            <a:schemeClr val="dk1"/>
                          </a:solidFill>
                          <a:effectLst/>
                          <a:latin typeface="+mn-lt"/>
                          <a:ea typeface="+mn-ea"/>
                          <a:cs typeface="+mn-cs"/>
                        </a:rPr>
                        <a:t>Привласнення</a:t>
                      </a:r>
                      <a:r>
                        <a:rPr lang="ru-RU" sz="1500" b="0" i="0" kern="1200" dirty="0">
                          <a:solidFill>
                            <a:schemeClr val="dk1"/>
                          </a:solidFill>
                          <a:effectLst/>
                          <a:latin typeface="+mn-lt"/>
                          <a:ea typeface="+mn-ea"/>
                          <a:cs typeface="+mn-cs"/>
                        </a:rPr>
                        <a:t>, розтрата або заволодіння </a:t>
                      </a:r>
                      <a:r>
                        <a:rPr lang="ru-RU" sz="1500" b="1" i="0" u="sng" kern="1200" dirty="0">
                          <a:solidFill>
                            <a:schemeClr val="dk1"/>
                          </a:solidFill>
                          <a:effectLst/>
                          <a:latin typeface="+mn-lt"/>
                          <a:ea typeface="+mn-ea"/>
                          <a:cs typeface="+mn-cs"/>
                        </a:rPr>
                        <a:t>чужим </a:t>
                      </a:r>
                      <a:r>
                        <a:rPr lang="ru-RU" sz="1500" b="1" i="0" u="sng" kern="1200" dirty="0" err="1">
                          <a:solidFill>
                            <a:schemeClr val="dk1"/>
                          </a:solidFill>
                          <a:effectLst/>
                          <a:latin typeface="+mn-lt"/>
                          <a:ea typeface="+mn-ea"/>
                          <a:cs typeface="+mn-cs"/>
                        </a:rPr>
                        <a:t>майном</a:t>
                      </a:r>
                      <a:r>
                        <a:rPr lang="ru-RU" sz="1500" b="1" i="0" u="sng" kern="1200" dirty="0">
                          <a:solidFill>
                            <a:schemeClr val="dk1"/>
                          </a:solidFill>
                          <a:effectLst/>
                          <a:latin typeface="+mn-lt"/>
                          <a:ea typeface="+mn-ea"/>
                          <a:cs typeface="+mn-cs"/>
                        </a:rPr>
                        <a:t> шляхом зловживання </a:t>
                      </a:r>
                      <a:r>
                        <a:rPr lang="ru-RU" sz="1500" b="1" i="0" u="sng" kern="1200" dirty="0" err="1">
                          <a:solidFill>
                            <a:schemeClr val="dk1"/>
                          </a:solidFill>
                          <a:effectLst/>
                          <a:latin typeface="+mn-lt"/>
                          <a:ea typeface="+mn-ea"/>
                          <a:cs typeface="+mn-cs"/>
                        </a:rPr>
                        <a:t>службовою</a:t>
                      </a:r>
                      <a:r>
                        <a:rPr lang="ru-RU" sz="1500" b="1" i="0" u="sng" kern="1200" dirty="0">
                          <a:solidFill>
                            <a:schemeClr val="dk1"/>
                          </a:solidFill>
                          <a:effectLst/>
                          <a:latin typeface="+mn-lt"/>
                          <a:ea typeface="+mn-ea"/>
                          <a:cs typeface="+mn-cs"/>
                        </a:rPr>
                        <a:t> особою </a:t>
                      </a:r>
                      <a:r>
                        <a:rPr lang="ru-RU" sz="1500" b="1" i="0" u="sng" kern="1200" dirty="0" err="1">
                          <a:solidFill>
                            <a:schemeClr val="dk1"/>
                          </a:solidFill>
                          <a:effectLst/>
                          <a:latin typeface="+mn-lt"/>
                          <a:ea typeface="+mn-ea"/>
                          <a:cs typeface="+mn-cs"/>
                        </a:rPr>
                        <a:t>своїм</a:t>
                      </a:r>
                      <a:r>
                        <a:rPr lang="ru-RU" sz="1500" b="1" i="0" u="sng" kern="1200" dirty="0">
                          <a:solidFill>
                            <a:schemeClr val="dk1"/>
                          </a:solidFill>
                          <a:effectLst/>
                          <a:latin typeface="+mn-lt"/>
                          <a:ea typeface="+mn-ea"/>
                          <a:cs typeface="+mn-cs"/>
                        </a:rPr>
                        <a:t> службовим становищем</a:t>
                      </a:r>
                      <a:endParaRPr lang="uk-UA" sz="1500" dirty="0"/>
                    </a:p>
                  </a:txBody>
                  <a:tcPr/>
                </a:tc>
                <a:tc>
                  <a:txBody>
                    <a:bodyPr/>
                    <a:lstStyle/>
                    <a:p>
                      <a:r>
                        <a:rPr lang="ru-RU" sz="1500" b="0" i="0" kern="1200" dirty="0">
                          <a:solidFill>
                            <a:schemeClr val="dk1"/>
                          </a:solidFill>
                          <a:effectLst/>
                          <a:latin typeface="+mn-lt"/>
                          <a:ea typeface="+mn-ea"/>
                          <a:cs typeface="+mn-cs"/>
                        </a:rPr>
                        <a:t>карається обмеженням волі </a:t>
                      </a:r>
                      <a:r>
                        <a:rPr lang="ru-RU" sz="1500" b="0" i="1" u="sng" kern="1200" dirty="0">
                          <a:solidFill>
                            <a:schemeClr val="dk1"/>
                          </a:solidFill>
                          <a:effectLst/>
                          <a:latin typeface="+mn-lt"/>
                          <a:ea typeface="+mn-ea"/>
                          <a:cs typeface="+mn-cs"/>
                        </a:rPr>
                        <a:t>на строк до п'яти років</a:t>
                      </a:r>
                      <a:r>
                        <a:rPr lang="ru-RU" sz="1500" b="0" i="0" u="none" kern="1200" dirty="0">
                          <a:solidFill>
                            <a:schemeClr val="dk1"/>
                          </a:solidFill>
                          <a:effectLst/>
                          <a:latin typeface="+mn-lt"/>
                          <a:ea typeface="+mn-ea"/>
                          <a:cs typeface="+mn-cs"/>
                        </a:rPr>
                        <a:t> </a:t>
                      </a:r>
                      <a:r>
                        <a:rPr lang="ru-RU" sz="1500" b="0" i="0" kern="1200" dirty="0">
                          <a:solidFill>
                            <a:schemeClr val="dk1"/>
                          </a:solidFill>
                          <a:effectLst/>
                          <a:latin typeface="+mn-lt"/>
                          <a:ea typeface="+mn-ea"/>
                          <a:cs typeface="+mn-cs"/>
                        </a:rPr>
                        <a:t>або </a:t>
                      </a:r>
                      <a:r>
                        <a:rPr lang="ru-RU" sz="1500" b="0" i="1" u="sng" kern="1200" dirty="0">
                          <a:solidFill>
                            <a:schemeClr val="dk1"/>
                          </a:solidFill>
                          <a:effectLst/>
                          <a:latin typeface="+mn-lt"/>
                          <a:ea typeface="+mn-ea"/>
                          <a:cs typeface="+mn-cs"/>
                        </a:rPr>
                        <a:t>позбавленням волі</a:t>
                      </a:r>
                      <a:r>
                        <a:rPr lang="ru-RU" sz="1500" b="1" i="0" u="none" kern="1200" dirty="0">
                          <a:solidFill>
                            <a:schemeClr val="dk1"/>
                          </a:solidFill>
                          <a:effectLst/>
                          <a:latin typeface="+mn-lt"/>
                          <a:ea typeface="+mn-ea"/>
                          <a:cs typeface="+mn-cs"/>
                        </a:rPr>
                        <a:t> </a:t>
                      </a:r>
                      <a:r>
                        <a:rPr lang="ru-RU" sz="1500" b="0" i="0" kern="1200" dirty="0">
                          <a:solidFill>
                            <a:schemeClr val="dk1"/>
                          </a:solidFill>
                          <a:effectLst/>
                          <a:latin typeface="+mn-lt"/>
                          <a:ea typeface="+mn-ea"/>
                          <a:cs typeface="+mn-cs"/>
                        </a:rPr>
                        <a:t>на той самий строк, з позбавленням права обіймати певні посади чи займатися певною діяльністю на строк до трьох років</a:t>
                      </a:r>
                      <a:endParaRPr lang="uk-UA" sz="1500" dirty="0"/>
                    </a:p>
                  </a:txBody>
                  <a:tcPr/>
                </a:tc>
                <a:tc>
                  <a:txBody>
                    <a:bodyPr/>
                    <a:lstStyle/>
                    <a:p>
                      <a:r>
                        <a:rPr lang="uk-UA" sz="1500" dirty="0"/>
                        <a:t>Нетяжкий злочин</a:t>
                      </a:r>
                      <a:r>
                        <a:rPr lang="uk-UA" sz="1500" kern="1200" dirty="0">
                          <a:solidFill>
                            <a:schemeClr val="dk1"/>
                          </a:solidFill>
                          <a:latin typeface="+mn-lt"/>
                          <a:ea typeface="+mn-ea"/>
                          <a:cs typeface="+mn-cs"/>
                        </a:rPr>
                        <a:t> </a:t>
                      </a:r>
                      <a:r>
                        <a:rPr lang="uk-UA" sz="1500" b="1" kern="1200" dirty="0">
                          <a:solidFill>
                            <a:schemeClr val="dk1"/>
                          </a:solidFill>
                          <a:latin typeface="+mn-lt"/>
                          <a:ea typeface="+mn-ea"/>
                          <a:cs typeface="+mn-cs"/>
                        </a:rPr>
                        <a:t>(корупційне КП, </a:t>
                      </a:r>
                      <a:r>
                        <a:rPr lang="ru-RU" sz="1500" b="1" kern="1200" dirty="0">
                          <a:solidFill>
                            <a:schemeClr val="dk1"/>
                          </a:solidFill>
                          <a:latin typeface="+mn-lt"/>
                          <a:ea typeface="+mn-ea"/>
                          <a:cs typeface="+mn-cs"/>
                        </a:rPr>
                        <a:t>у випадку його вчинення шляхом зловживання службовим становищем)</a:t>
                      </a:r>
                      <a:endParaRPr lang="uk-UA" sz="1500" dirty="0"/>
                    </a:p>
                  </a:txBody>
                  <a:tcPr/>
                </a:tc>
                <a:tc>
                  <a:txBody>
                    <a:bodyPr/>
                    <a:lstStyle/>
                    <a:p>
                      <a:r>
                        <a:rPr lang="uk-UA" sz="1500" b="1" dirty="0"/>
                        <a:t>5 </a:t>
                      </a:r>
                      <a:r>
                        <a:rPr lang="uk-UA" sz="1500" b="1" kern="1200" dirty="0">
                          <a:solidFill>
                            <a:schemeClr val="dk1"/>
                          </a:solidFill>
                          <a:latin typeface="+mn-lt"/>
                          <a:ea typeface="+mn-ea"/>
                          <a:cs typeface="+mn-cs"/>
                        </a:rPr>
                        <a:t>років*</a:t>
                      </a: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5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b="1" kern="1200" dirty="0">
                        <a:solidFill>
                          <a:schemeClr val="dk1"/>
                        </a:solidFill>
                        <a:latin typeface="+mn-lt"/>
                        <a:ea typeface="+mn-ea"/>
                        <a:cs typeface="+mn-cs"/>
                      </a:endParaRPr>
                    </a:p>
                  </a:txBody>
                  <a:tcPr/>
                </a:tc>
                <a:extLst>
                  <a:ext uri="{0D108BD9-81ED-4DB2-BD59-A6C34878D82A}">
                    <a16:rowId xmlns:a16="http://schemas.microsoft.com/office/drawing/2014/main" val="2216515010"/>
                  </a:ext>
                </a:extLst>
              </a:tr>
              <a:tr h="1824262">
                <a:tc>
                  <a:txBody>
                    <a:bodyPr/>
                    <a:lstStyle/>
                    <a:p>
                      <a:r>
                        <a:rPr lang="uk-UA" sz="1500" dirty="0"/>
                        <a:t>3</a:t>
                      </a:r>
                    </a:p>
                  </a:txBody>
                  <a:tcPr/>
                </a:tc>
                <a:tc>
                  <a:txBody>
                    <a:bodyPr/>
                    <a:lstStyle/>
                    <a:p>
                      <a:r>
                        <a:rPr lang="ru-RU" sz="1500" b="1" i="0" u="sng" kern="1200" dirty="0">
                          <a:solidFill>
                            <a:schemeClr val="dk1"/>
                          </a:solidFill>
                          <a:effectLst/>
                          <a:latin typeface="+mn-lt"/>
                          <a:ea typeface="+mn-ea"/>
                          <a:cs typeface="+mn-cs"/>
                        </a:rPr>
                        <a:t>Дії, передбачені частинами</a:t>
                      </a:r>
                      <a:r>
                        <a:rPr lang="ru-RU" sz="1500" b="0" i="0" u="none" kern="1200" dirty="0">
                          <a:solidFill>
                            <a:schemeClr val="dk1"/>
                          </a:solidFill>
                          <a:effectLst/>
                          <a:latin typeface="+mn-lt"/>
                          <a:ea typeface="+mn-ea"/>
                          <a:cs typeface="+mn-cs"/>
                        </a:rPr>
                        <a:t> першою або </a:t>
                      </a:r>
                      <a:r>
                        <a:rPr lang="ru-RU" sz="1500" b="1" i="0" u="sng" kern="1200" dirty="0">
                          <a:solidFill>
                            <a:schemeClr val="dk1"/>
                          </a:solidFill>
                          <a:effectLst/>
                          <a:latin typeface="+mn-lt"/>
                          <a:ea typeface="+mn-ea"/>
                          <a:cs typeface="+mn-cs"/>
                        </a:rPr>
                        <a:t>другою цієї статті</a:t>
                      </a:r>
                      <a:r>
                        <a:rPr lang="ru-RU" sz="1500" b="0" i="0" kern="1200" dirty="0">
                          <a:solidFill>
                            <a:schemeClr val="dk1"/>
                          </a:solidFill>
                          <a:effectLst/>
                          <a:latin typeface="+mn-lt"/>
                          <a:ea typeface="+mn-ea"/>
                          <a:cs typeface="+mn-cs"/>
                        </a:rPr>
                        <a:t>, вчинені повторно або за попередньою змовою групою осіб</a:t>
                      </a:r>
                      <a:endParaRPr lang="uk-UA" sz="1500" kern="1200" dirty="0">
                        <a:solidFill>
                          <a:schemeClr val="dk1"/>
                        </a:solidFill>
                        <a:latin typeface="+mn-lt"/>
                        <a:ea typeface="+mn-ea"/>
                        <a:cs typeface="+mn-cs"/>
                      </a:endParaRPr>
                    </a:p>
                  </a:txBody>
                  <a:tcPr/>
                </a:tc>
                <a:tc>
                  <a:txBody>
                    <a:bodyPr/>
                    <a:lstStyle/>
                    <a:p>
                      <a:r>
                        <a:rPr lang="uk-UA" sz="1500" b="0" i="0" kern="1200" dirty="0">
                          <a:solidFill>
                            <a:schemeClr val="dk1"/>
                          </a:solidFill>
                          <a:effectLst/>
                          <a:latin typeface="+mn-lt"/>
                          <a:ea typeface="+mn-ea"/>
                          <a:cs typeface="+mn-cs"/>
                        </a:rPr>
                        <a:t>караються обмеженням волі на строк від трьох до п'яти років або </a:t>
                      </a:r>
                      <a:r>
                        <a:rPr lang="uk-UA" sz="1500" b="0" i="1" u="sng" kern="1200" dirty="0">
                          <a:solidFill>
                            <a:schemeClr val="dk1"/>
                          </a:solidFill>
                          <a:effectLst/>
                          <a:latin typeface="+mn-lt"/>
                          <a:ea typeface="+mn-ea"/>
                          <a:cs typeface="+mn-cs"/>
                        </a:rPr>
                        <a:t>позбавленням волі на строк від трьох до восьми років</a:t>
                      </a:r>
                      <a:r>
                        <a:rPr lang="uk-UA" sz="1500" b="0" i="0" kern="1200" dirty="0">
                          <a:solidFill>
                            <a:schemeClr val="dk1"/>
                          </a:solidFill>
                          <a:effectLst/>
                          <a:latin typeface="+mn-lt"/>
                          <a:ea typeface="+mn-ea"/>
                          <a:cs typeface="+mn-cs"/>
                        </a:rPr>
                        <a:t>, з позбавленням права обіймати певні посади чи займатися певною діяльністю на строк до трьох років</a:t>
                      </a:r>
                      <a:endParaRPr lang="ru-RU" sz="1500" b="0" i="0" kern="1200" dirty="0">
                        <a:solidFill>
                          <a:schemeClr val="dk1"/>
                        </a:solidFill>
                        <a:effectLst/>
                        <a:latin typeface="+mn-lt"/>
                        <a:ea typeface="+mn-ea"/>
                        <a:cs typeface="+mn-cs"/>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500" dirty="0"/>
                        <a:t>Тяжкий злочин </a:t>
                      </a:r>
                      <a:r>
                        <a:rPr lang="uk-UA" sz="1500" b="1" kern="1200" dirty="0">
                          <a:solidFill>
                            <a:schemeClr val="dk1"/>
                          </a:solidFill>
                          <a:latin typeface="+mn-lt"/>
                          <a:ea typeface="+mn-ea"/>
                          <a:cs typeface="+mn-cs"/>
                        </a:rPr>
                        <a:t>(корупційне КП, </a:t>
                      </a:r>
                      <a:r>
                        <a:rPr lang="ru-RU" sz="1500" b="1" kern="1200" dirty="0">
                          <a:solidFill>
                            <a:schemeClr val="dk1"/>
                          </a:solidFill>
                          <a:latin typeface="+mn-lt"/>
                          <a:ea typeface="+mn-ea"/>
                          <a:cs typeface="+mn-cs"/>
                        </a:rPr>
                        <a:t>у випадку його вчинення шляхом зловживання службовим становищем)</a:t>
                      </a:r>
                      <a:endParaRPr lang="uk-UA" sz="1500" b="1" kern="1200" dirty="0">
                        <a:solidFill>
                          <a:schemeClr val="dk1"/>
                        </a:solidFill>
                        <a:latin typeface="+mn-lt"/>
                        <a:ea typeface="+mn-ea"/>
                        <a:cs typeface="+mn-cs"/>
                      </a:endParaRPr>
                    </a:p>
                  </a:txBody>
                  <a:tcPr/>
                </a:tc>
                <a:tc>
                  <a:txBody>
                    <a:bodyPr/>
                    <a:lstStyle/>
                    <a:p>
                      <a:r>
                        <a:rPr lang="uk-UA" sz="1500" b="1" dirty="0"/>
                        <a:t>10 років*</a:t>
                      </a:r>
                    </a:p>
                    <a:p>
                      <a:endParaRPr lang="uk-UA" sz="1500"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i="1" kern="1200" dirty="0">
                        <a:solidFill>
                          <a:schemeClr val="dk1"/>
                        </a:solidFill>
                        <a:latin typeface="+mn-lt"/>
                        <a:ea typeface="+mn-ea"/>
                        <a:cs typeface="+mn-cs"/>
                      </a:endParaRPr>
                    </a:p>
                  </a:txBody>
                  <a:tcPr/>
                </a:tc>
                <a:extLst>
                  <a:ext uri="{0D108BD9-81ED-4DB2-BD59-A6C34878D82A}">
                    <a16:rowId xmlns:a16="http://schemas.microsoft.com/office/drawing/2014/main" val="1296974199"/>
                  </a:ext>
                </a:extLst>
              </a:tr>
            </a:tbl>
          </a:graphicData>
        </a:graphic>
      </p:graphicFrame>
    </p:spTree>
    <p:extLst>
      <p:ext uri="{BB962C8B-B14F-4D97-AF65-F5344CB8AC3E}">
        <p14:creationId xmlns:p14="http://schemas.microsoft.com/office/powerpoint/2010/main" val="1683443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96240"/>
            <a:ext cx="10058400" cy="172212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uk-UA" sz="1800" b="1" dirty="0">
                <a:solidFill>
                  <a:schemeClr val="bg1"/>
                </a:solidFill>
              </a:rPr>
              <a:t>Привласнення, розтрата майна або заволодіння ним шляхом зловживання службовим становищем (ст. 191 КК україни)</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855694"/>
            <a:ext cx="10754753" cy="4438426"/>
          </a:xfrm>
        </p:spPr>
        <p:txBody>
          <a:bodyPr>
            <a:normAutofit/>
          </a:bodyPr>
          <a:lstStyle/>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2865250846"/>
              </p:ext>
            </p:extLst>
          </p:nvPr>
        </p:nvGraphicFramePr>
        <p:xfrm>
          <a:off x="753036" y="2118361"/>
          <a:ext cx="10685928" cy="4617720"/>
        </p:xfrm>
        <a:graphic>
          <a:graphicData uri="http://schemas.openxmlformats.org/drawingml/2006/table">
            <a:tbl>
              <a:tblPr firstRow="1" bandRow="1">
                <a:tableStyleId>{5C22544A-7EE6-4342-B048-85BDC9FD1C3A}</a:tableStyleId>
              </a:tblPr>
              <a:tblGrid>
                <a:gridCol w="412824">
                  <a:extLst>
                    <a:ext uri="{9D8B030D-6E8A-4147-A177-3AD203B41FA5}">
                      <a16:colId xmlns:a16="http://schemas.microsoft.com/office/drawing/2014/main" val="1251061867"/>
                    </a:ext>
                  </a:extLst>
                </a:gridCol>
                <a:gridCol w="3703320">
                  <a:extLst>
                    <a:ext uri="{9D8B030D-6E8A-4147-A177-3AD203B41FA5}">
                      <a16:colId xmlns:a16="http://schemas.microsoft.com/office/drawing/2014/main" val="2670347930"/>
                    </a:ext>
                  </a:extLst>
                </a:gridCol>
                <a:gridCol w="3048000">
                  <a:extLst>
                    <a:ext uri="{9D8B030D-6E8A-4147-A177-3AD203B41FA5}">
                      <a16:colId xmlns:a16="http://schemas.microsoft.com/office/drawing/2014/main" val="73820345"/>
                    </a:ext>
                  </a:extLst>
                </a:gridCol>
                <a:gridCol w="1905000">
                  <a:extLst>
                    <a:ext uri="{9D8B030D-6E8A-4147-A177-3AD203B41FA5}">
                      <a16:colId xmlns:a16="http://schemas.microsoft.com/office/drawing/2014/main" val="468965694"/>
                    </a:ext>
                  </a:extLst>
                </a:gridCol>
                <a:gridCol w="1616784">
                  <a:extLst>
                    <a:ext uri="{9D8B030D-6E8A-4147-A177-3AD203B41FA5}">
                      <a16:colId xmlns:a16="http://schemas.microsoft.com/office/drawing/2014/main" val="1117817820"/>
                    </a:ext>
                  </a:extLst>
                </a:gridCol>
              </a:tblGrid>
              <a:tr h="473358">
                <a:tc>
                  <a:txBody>
                    <a:bodyPr/>
                    <a:lstStyle/>
                    <a:p>
                      <a:pPr algn="ctr"/>
                      <a:r>
                        <a:rPr lang="uk-UA" sz="1500" dirty="0"/>
                        <a:t>Ч.</a:t>
                      </a:r>
                    </a:p>
                  </a:txBody>
                  <a:tcPr anchor="ctr"/>
                </a:tc>
                <a:tc>
                  <a:txBody>
                    <a:bodyPr/>
                    <a:lstStyle/>
                    <a:p>
                      <a:pPr algn="ctr"/>
                      <a:r>
                        <a:rPr lang="uk-UA" sz="1500" dirty="0"/>
                        <a:t>Склад</a:t>
                      </a:r>
                    </a:p>
                  </a:txBody>
                  <a:tcPr anchor="ctr"/>
                </a:tc>
                <a:tc>
                  <a:txBody>
                    <a:bodyPr/>
                    <a:lstStyle/>
                    <a:p>
                      <a:pPr algn="ctr"/>
                      <a:r>
                        <a:rPr lang="uk-UA" sz="1500" dirty="0"/>
                        <a:t>Санкція</a:t>
                      </a:r>
                    </a:p>
                  </a:txBody>
                  <a:tcPr anchor="ctr"/>
                </a:tc>
                <a:tc>
                  <a:txBody>
                    <a:bodyPr/>
                    <a:lstStyle/>
                    <a:p>
                      <a:pPr algn="ctr"/>
                      <a:r>
                        <a:rPr lang="uk-UA" sz="1500" dirty="0"/>
                        <a:t>Вид і тяжкість</a:t>
                      </a:r>
                    </a:p>
                  </a:txBody>
                  <a:tcPr anchor="ctr"/>
                </a:tc>
                <a:tc>
                  <a:txBody>
                    <a:bodyPr/>
                    <a:lstStyle/>
                    <a:p>
                      <a:pPr algn="ctr"/>
                      <a:r>
                        <a:rPr lang="uk-UA" sz="1500" dirty="0"/>
                        <a:t>Строк давності</a:t>
                      </a:r>
                    </a:p>
                  </a:txBody>
                  <a:tcPr anchor="ctr"/>
                </a:tc>
                <a:extLst>
                  <a:ext uri="{0D108BD9-81ED-4DB2-BD59-A6C34878D82A}">
                    <a16:rowId xmlns:a16="http://schemas.microsoft.com/office/drawing/2014/main" val="1419453058"/>
                  </a:ext>
                </a:extLst>
              </a:tr>
              <a:tr h="1779231">
                <a:tc>
                  <a:txBody>
                    <a:bodyPr/>
                    <a:lstStyle/>
                    <a:p>
                      <a:r>
                        <a:rPr lang="uk-UA" sz="1500" kern="1200" dirty="0">
                          <a:solidFill>
                            <a:schemeClr val="dk1"/>
                          </a:solidFill>
                          <a:latin typeface="+mn-lt"/>
                          <a:ea typeface="+mn-ea"/>
                          <a:cs typeface="+mn-cs"/>
                        </a:rPr>
                        <a:t>4</a:t>
                      </a:r>
                    </a:p>
                  </a:txBody>
                  <a:tcPr/>
                </a:tc>
                <a:tc>
                  <a:txBody>
                    <a:bodyPr/>
                    <a:lstStyle/>
                    <a:p>
                      <a:r>
                        <a:rPr lang="ru-RU" sz="1500" b="1" i="0" u="sng" kern="1200" dirty="0">
                          <a:solidFill>
                            <a:schemeClr val="dk1"/>
                          </a:solidFill>
                          <a:effectLst/>
                          <a:latin typeface="+mn-lt"/>
                          <a:ea typeface="+mn-ea"/>
                          <a:cs typeface="+mn-cs"/>
                        </a:rPr>
                        <a:t>Дії, передбачені частинами</a:t>
                      </a:r>
                      <a:r>
                        <a:rPr lang="ru-RU" sz="1500" b="0" i="0" u="none" kern="1200" dirty="0">
                          <a:solidFill>
                            <a:schemeClr val="dk1"/>
                          </a:solidFill>
                          <a:effectLst/>
                          <a:latin typeface="+mn-lt"/>
                          <a:ea typeface="+mn-ea"/>
                          <a:cs typeface="+mn-cs"/>
                        </a:rPr>
                        <a:t> </a:t>
                      </a:r>
                      <a:r>
                        <a:rPr lang="ru-RU" sz="1500" b="0" i="0" kern="1200" dirty="0">
                          <a:solidFill>
                            <a:schemeClr val="dk1"/>
                          </a:solidFill>
                          <a:effectLst/>
                          <a:latin typeface="+mn-lt"/>
                          <a:ea typeface="+mn-ea"/>
                          <a:cs typeface="+mn-cs"/>
                        </a:rPr>
                        <a:t>першою, </a:t>
                      </a:r>
                      <a:r>
                        <a:rPr lang="ru-RU" sz="1500" b="1" i="0" u="sng" kern="1200" dirty="0">
                          <a:solidFill>
                            <a:schemeClr val="dk1"/>
                          </a:solidFill>
                          <a:effectLst/>
                          <a:latin typeface="+mn-lt"/>
                          <a:ea typeface="+mn-ea"/>
                          <a:cs typeface="+mn-cs"/>
                        </a:rPr>
                        <a:t>другою</a:t>
                      </a:r>
                      <a:r>
                        <a:rPr lang="ru-RU" sz="1500" b="0" i="0" kern="1200" dirty="0">
                          <a:solidFill>
                            <a:schemeClr val="dk1"/>
                          </a:solidFill>
                          <a:effectLst/>
                          <a:latin typeface="+mn-lt"/>
                          <a:ea typeface="+mn-ea"/>
                          <a:cs typeface="+mn-cs"/>
                        </a:rPr>
                        <a:t> або третьою </a:t>
                      </a:r>
                      <a:r>
                        <a:rPr lang="ru-RU" sz="1500" b="1" i="0" u="sng" kern="1200" dirty="0">
                          <a:solidFill>
                            <a:schemeClr val="dk1"/>
                          </a:solidFill>
                          <a:effectLst/>
                          <a:latin typeface="+mn-lt"/>
                          <a:ea typeface="+mn-ea"/>
                          <a:cs typeface="+mn-cs"/>
                        </a:rPr>
                        <a:t>цієї статті</a:t>
                      </a:r>
                      <a:r>
                        <a:rPr lang="ru-RU" sz="1500" b="0" i="0" kern="1200" dirty="0">
                          <a:solidFill>
                            <a:schemeClr val="dk1"/>
                          </a:solidFill>
                          <a:effectLst/>
                          <a:latin typeface="+mn-lt"/>
                          <a:ea typeface="+mn-ea"/>
                          <a:cs typeface="+mn-cs"/>
                        </a:rPr>
                        <a:t>, якщо вони вчинені у </a:t>
                      </a:r>
                      <a:r>
                        <a:rPr lang="ru-RU" sz="1500" b="0" i="0" u="sng" kern="1200" dirty="0">
                          <a:solidFill>
                            <a:schemeClr val="dk1"/>
                          </a:solidFill>
                          <a:effectLst/>
                          <a:latin typeface="+mn-lt"/>
                          <a:ea typeface="+mn-ea"/>
                          <a:cs typeface="+mn-cs"/>
                        </a:rPr>
                        <a:t>великих розмірах </a:t>
                      </a:r>
                      <a:r>
                        <a:rPr lang="ru-RU" sz="1500" b="0" i="0" kern="1200" dirty="0">
                          <a:solidFill>
                            <a:schemeClr val="dk1"/>
                          </a:solidFill>
                          <a:effectLst/>
                          <a:latin typeface="+mn-lt"/>
                          <a:ea typeface="+mn-ea"/>
                          <a:cs typeface="+mn-cs"/>
                        </a:rPr>
                        <a:t>чи </a:t>
                      </a:r>
                      <a:r>
                        <a:rPr lang="ru-RU" sz="1500" b="1" i="0" u="sng" kern="1200" dirty="0">
                          <a:solidFill>
                            <a:srgbClr val="FF0000"/>
                          </a:solidFill>
                          <a:effectLst/>
                          <a:latin typeface="+mn-lt"/>
                          <a:ea typeface="+mn-ea"/>
                          <a:cs typeface="+mn-cs"/>
                        </a:rPr>
                        <a:t>в умовах воєнного</a:t>
                      </a:r>
                      <a:r>
                        <a:rPr lang="ru-RU" sz="1500" b="0" i="0" u="none" kern="1200" dirty="0">
                          <a:solidFill>
                            <a:schemeClr val="dk1"/>
                          </a:solidFill>
                          <a:effectLst/>
                          <a:latin typeface="+mn-lt"/>
                          <a:ea typeface="+mn-ea"/>
                          <a:cs typeface="+mn-cs"/>
                        </a:rPr>
                        <a:t> або надзвичайного </a:t>
                      </a:r>
                      <a:r>
                        <a:rPr lang="ru-RU" sz="1500" b="1" i="0" u="sng" kern="1200" dirty="0">
                          <a:solidFill>
                            <a:srgbClr val="FF0000"/>
                          </a:solidFill>
                          <a:effectLst/>
                          <a:latin typeface="+mn-lt"/>
                          <a:ea typeface="+mn-ea"/>
                          <a:cs typeface="+mn-cs"/>
                        </a:rPr>
                        <a:t>стану</a:t>
                      </a:r>
                    </a:p>
                    <a:p>
                      <a:endParaRPr lang="ru-RU" sz="1500" b="1" i="0" u="none"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Великі розміри у 2024 р.:</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u="sng" kern="1200" dirty="0">
                          <a:solidFill>
                            <a:schemeClr val="dk1"/>
                          </a:solidFill>
                          <a:effectLst/>
                          <a:latin typeface="+mn-lt"/>
                          <a:ea typeface="+mn-ea"/>
                          <a:cs typeface="+mn-cs"/>
                        </a:rPr>
                        <a:t>1 514 х 250 = 378 500 грн.</a:t>
                      </a:r>
                      <a:r>
                        <a:rPr lang="uk-UA" sz="1500" b="0" i="1" u="none" kern="1200" dirty="0">
                          <a:solidFill>
                            <a:schemeClr val="dk1"/>
                          </a:solidFill>
                          <a:effectLst/>
                          <a:latin typeface="+mn-lt"/>
                          <a:ea typeface="+mn-ea"/>
                          <a:cs typeface="+mn-cs"/>
                        </a:rPr>
                        <a:t>)</a:t>
                      </a:r>
                      <a:endParaRPr lang="uk-UA" sz="1500" i="1" u="none" dirty="0"/>
                    </a:p>
                  </a:txBody>
                  <a:tcPr/>
                </a:tc>
                <a:tc>
                  <a:txBody>
                    <a:bodyPr/>
                    <a:lstStyle/>
                    <a:p>
                      <a:r>
                        <a:rPr lang="ru-RU" sz="1500" b="0" i="0" kern="1200" dirty="0">
                          <a:solidFill>
                            <a:schemeClr val="dk1"/>
                          </a:solidFill>
                          <a:effectLst/>
                          <a:latin typeface="+mn-lt"/>
                          <a:ea typeface="+mn-ea"/>
                          <a:cs typeface="+mn-cs"/>
                        </a:rPr>
                        <a:t>караються </a:t>
                      </a:r>
                      <a:r>
                        <a:rPr lang="ru-RU" sz="1500" b="0" i="1" u="sng" kern="1200" dirty="0">
                          <a:solidFill>
                            <a:schemeClr val="dk1"/>
                          </a:solidFill>
                          <a:effectLst/>
                          <a:latin typeface="+mn-lt"/>
                          <a:ea typeface="+mn-ea"/>
                          <a:cs typeface="+mn-cs"/>
                        </a:rPr>
                        <a:t>позбавленням волі на строк від п'яти до восьми років</a:t>
                      </a:r>
                      <a:r>
                        <a:rPr lang="ru-RU" sz="1500" b="0" i="0" kern="1200" dirty="0">
                          <a:solidFill>
                            <a:schemeClr val="dk1"/>
                          </a:solidFill>
                          <a:effectLst/>
                          <a:latin typeface="+mn-lt"/>
                          <a:ea typeface="+mn-ea"/>
                          <a:cs typeface="+mn-cs"/>
                        </a:rPr>
                        <a:t> з позбавленням права обіймати певні посади чи займатися певною діяльністю на строк до трьох років</a:t>
                      </a:r>
                    </a:p>
                  </a:txBody>
                  <a:tcPr/>
                </a:tc>
                <a:tc>
                  <a:txBody>
                    <a:bodyPr/>
                    <a:lstStyle/>
                    <a:p>
                      <a:r>
                        <a:rPr lang="uk-UA" sz="1500" dirty="0"/>
                        <a:t>Тяжкий злочин </a:t>
                      </a:r>
                      <a:r>
                        <a:rPr lang="uk-UA" sz="1500" b="1" kern="1200" dirty="0">
                          <a:solidFill>
                            <a:schemeClr val="dk1"/>
                          </a:solidFill>
                          <a:latin typeface="+mn-lt"/>
                          <a:ea typeface="+mn-ea"/>
                          <a:cs typeface="+mn-cs"/>
                        </a:rPr>
                        <a:t>(корупційне КП, </a:t>
                      </a:r>
                      <a:r>
                        <a:rPr lang="ru-RU" sz="1500" b="1" kern="1200" dirty="0">
                          <a:solidFill>
                            <a:schemeClr val="dk1"/>
                          </a:solidFill>
                          <a:latin typeface="+mn-lt"/>
                          <a:ea typeface="+mn-ea"/>
                          <a:cs typeface="+mn-cs"/>
                        </a:rPr>
                        <a:t>у випадку його вчинення шляхом зловживання службовим становищем)</a:t>
                      </a:r>
                      <a:endParaRPr lang="uk-UA" sz="1500" b="1" kern="1200" dirty="0">
                        <a:solidFill>
                          <a:schemeClr val="dk1"/>
                        </a:solidFill>
                        <a:latin typeface="+mn-lt"/>
                        <a:ea typeface="+mn-ea"/>
                        <a:cs typeface="+mn-cs"/>
                      </a:endParaRPr>
                    </a:p>
                  </a:txBody>
                  <a:tcPr/>
                </a:tc>
                <a:tc>
                  <a:txBody>
                    <a:bodyPr/>
                    <a:lstStyle/>
                    <a:p>
                      <a:r>
                        <a:rPr lang="uk-UA" sz="1500" b="1" dirty="0"/>
                        <a:t>10 років*</a:t>
                      </a:r>
                    </a:p>
                    <a:p>
                      <a:endParaRPr lang="uk-UA" sz="1500"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i="1" kern="1200" dirty="0">
                        <a:solidFill>
                          <a:schemeClr val="dk1"/>
                        </a:solidFill>
                        <a:latin typeface="+mn-lt"/>
                        <a:ea typeface="+mn-ea"/>
                        <a:cs typeface="+mn-cs"/>
                      </a:endParaRPr>
                    </a:p>
                  </a:txBody>
                  <a:tcPr/>
                </a:tc>
                <a:extLst>
                  <a:ext uri="{0D108BD9-81ED-4DB2-BD59-A6C34878D82A}">
                    <a16:rowId xmlns:a16="http://schemas.microsoft.com/office/drawing/2014/main" val="2216515010"/>
                  </a:ext>
                </a:extLst>
              </a:tr>
              <a:tr h="1829458">
                <a:tc>
                  <a:txBody>
                    <a:bodyPr/>
                    <a:lstStyle/>
                    <a:p>
                      <a:r>
                        <a:rPr lang="uk-UA" sz="1500" kern="1200" dirty="0">
                          <a:solidFill>
                            <a:schemeClr val="dk1"/>
                          </a:solidFill>
                          <a:latin typeface="+mn-lt"/>
                          <a:ea typeface="+mn-ea"/>
                          <a:cs typeface="+mn-cs"/>
                        </a:rPr>
                        <a:t>5</a:t>
                      </a:r>
                    </a:p>
                  </a:txBody>
                  <a:tcPr/>
                </a:tc>
                <a:tc>
                  <a:txBody>
                    <a:bodyPr/>
                    <a:lstStyle/>
                    <a:p>
                      <a:r>
                        <a:rPr lang="ru-RU" sz="1500" b="1" i="0" u="sng" kern="1200" dirty="0">
                          <a:solidFill>
                            <a:schemeClr val="dk1"/>
                          </a:solidFill>
                          <a:effectLst/>
                          <a:latin typeface="+mn-lt"/>
                          <a:ea typeface="+mn-ea"/>
                          <a:cs typeface="+mn-cs"/>
                        </a:rPr>
                        <a:t>Дії, передбачені частинами</a:t>
                      </a:r>
                      <a:r>
                        <a:rPr lang="ru-RU" sz="1500" b="0" i="0" u="none" kern="1200" dirty="0">
                          <a:solidFill>
                            <a:schemeClr val="dk1"/>
                          </a:solidFill>
                          <a:effectLst/>
                          <a:latin typeface="+mn-lt"/>
                          <a:ea typeface="+mn-ea"/>
                          <a:cs typeface="+mn-cs"/>
                        </a:rPr>
                        <a:t> </a:t>
                      </a:r>
                      <a:r>
                        <a:rPr lang="ru-RU" sz="1500" b="0" i="0" kern="1200" dirty="0">
                          <a:solidFill>
                            <a:schemeClr val="dk1"/>
                          </a:solidFill>
                          <a:effectLst/>
                          <a:latin typeface="+mn-lt"/>
                          <a:ea typeface="+mn-ea"/>
                          <a:cs typeface="+mn-cs"/>
                        </a:rPr>
                        <a:t>першою, </a:t>
                      </a:r>
                      <a:r>
                        <a:rPr lang="ru-RU" sz="1500" b="1" i="0" u="sng" kern="1200" dirty="0">
                          <a:solidFill>
                            <a:schemeClr val="dk1"/>
                          </a:solidFill>
                          <a:effectLst/>
                          <a:latin typeface="+mn-lt"/>
                          <a:ea typeface="+mn-ea"/>
                          <a:cs typeface="+mn-cs"/>
                        </a:rPr>
                        <a:t>другою</a:t>
                      </a:r>
                      <a:r>
                        <a:rPr lang="ru-RU" sz="1500" b="0" i="0" kern="1200" dirty="0">
                          <a:solidFill>
                            <a:schemeClr val="dk1"/>
                          </a:solidFill>
                          <a:effectLst/>
                          <a:latin typeface="+mn-lt"/>
                          <a:ea typeface="+mn-ea"/>
                          <a:cs typeface="+mn-cs"/>
                        </a:rPr>
                        <a:t>, третьою або четвертою </a:t>
                      </a:r>
                      <a:r>
                        <a:rPr lang="ru-RU" sz="1500" b="1" i="0" u="sng" kern="1200" dirty="0">
                          <a:solidFill>
                            <a:schemeClr val="dk1"/>
                          </a:solidFill>
                          <a:effectLst/>
                          <a:latin typeface="+mn-lt"/>
                          <a:ea typeface="+mn-ea"/>
                          <a:cs typeface="+mn-cs"/>
                        </a:rPr>
                        <a:t>цієї статті</a:t>
                      </a:r>
                      <a:r>
                        <a:rPr lang="ru-RU" sz="1500" b="0" i="0" kern="1200" dirty="0">
                          <a:solidFill>
                            <a:schemeClr val="dk1"/>
                          </a:solidFill>
                          <a:effectLst/>
                          <a:latin typeface="+mn-lt"/>
                          <a:ea typeface="+mn-ea"/>
                          <a:cs typeface="+mn-cs"/>
                        </a:rPr>
                        <a:t>, якщо вони вчинені в </a:t>
                      </a:r>
                      <a:r>
                        <a:rPr lang="ru-RU" sz="1500" b="0" i="0" u="sng" kern="1200" dirty="0">
                          <a:solidFill>
                            <a:schemeClr val="dk1"/>
                          </a:solidFill>
                          <a:effectLst/>
                          <a:latin typeface="+mn-lt"/>
                          <a:ea typeface="+mn-ea"/>
                          <a:cs typeface="+mn-cs"/>
                        </a:rPr>
                        <a:t>особливо великих розмірах</a:t>
                      </a:r>
                      <a:r>
                        <a:rPr lang="ru-RU" sz="1500" b="0" i="0" u="none" kern="1200" dirty="0">
                          <a:solidFill>
                            <a:schemeClr val="dk1"/>
                          </a:solidFill>
                          <a:effectLst/>
                          <a:latin typeface="+mn-lt"/>
                          <a:ea typeface="+mn-ea"/>
                          <a:cs typeface="+mn-cs"/>
                        </a:rPr>
                        <a:t> </a:t>
                      </a:r>
                      <a:r>
                        <a:rPr lang="ru-RU" sz="1500" b="0" i="0" kern="1200" dirty="0">
                          <a:solidFill>
                            <a:schemeClr val="dk1"/>
                          </a:solidFill>
                          <a:effectLst/>
                          <a:latin typeface="+mn-lt"/>
                          <a:ea typeface="+mn-ea"/>
                          <a:cs typeface="+mn-cs"/>
                        </a:rPr>
                        <a:t>або організованою групою</a:t>
                      </a:r>
                    </a:p>
                    <a:p>
                      <a:endParaRPr lang="ru-RU" sz="1500" b="0" i="0" u="none" kern="1200" dirty="0">
                        <a:solidFill>
                          <a:schemeClr val="dk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effectLst/>
                          <a:latin typeface="+mn-lt"/>
                          <a:ea typeface="+mn-ea"/>
                          <a:cs typeface="+mn-cs"/>
                        </a:rPr>
                        <a:t>(</a:t>
                      </a:r>
                      <a:r>
                        <a:rPr lang="uk-UA" sz="1500" b="0" i="1" u="sng" kern="1200" dirty="0">
                          <a:solidFill>
                            <a:schemeClr val="dk1"/>
                          </a:solidFill>
                          <a:effectLst/>
                          <a:latin typeface="+mn-lt"/>
                          <a:ea typeface="+mn-ea"/>
                          <a:cs typeface="+mn-cs"/>
                        </a:rPr>
                        <a:t>Особливо великі розміри у 2024 р.:</a:t>
                      </a:r>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u="sng" kern="1200" dirty="0">
                          <a:solidFill>
                            <a:schemeClr val="dk1"/>
                          </a:solidFill>
                          <a:effectLst/>
                          <a:latin typeface="+mn-lt"/>
                          <a:ea typeface="+mn-ea"/>
                          <a:cs typeface="+mn-cs"/>
                        </a:rPr>
                        <a:t>1 514 х 600 = 908 400 грн.</a:t>
                      </a:r>
                      <a:r>
                        <a:rPr lang="uk-UA" sz="1500" b="0" i="1" u="none" kern="1200" dirty="0">
                          <a:solidFill>
                            <a:schemeClr val="dk1"/>
                          </a:solidFill>
                          <a:effectLst/>
                          <a:latin typeface="+mn-lt"/>
                          <a:ea typeface="+mn-ea"/>
                          <a:cs typeface="+mn-cs"/>
                        </a:rPr>
                        <a:t>)</a:t>
                      </a:r>
                      <a:endParaRPr lang="uk-UA" sz="1500" i="1" u="none" dirty="0"/>
                    </a:p>
                  </a:txBody>
                  <a:tcPr/>
                </a:tc>
                <a:tc>
                  <a:txBody>
                    <a:bodyPr/>
                    <a:lstStyle/>
                    <a:p>
                      <a:r>
                        <a:rPr lang="ru-RU" sz="1500" b="0" i="0" kern="1200" dirty="0">
                          <a:solidFill>
                            <a:schemeClr val="dk1"/>
                          </a:solidFill>
                          <a:effectLst/>
                          <a:latin typeface="+mn-lt"/>
                          <a:ea typeface="+mn-ea"/>
                          <a:cs typeface="+mn-cs"/>
                        </a:rPr>
                        <a:t>караються </a:t>
                      </a:r>
                      <a:r>
                        <a:rPr lang="ru-RU" sz="1500" b="0" i="1" u="sng" kern="1200" dirty="0">
                          <a:solidFill>
                            <a:schemeClr val="dk1"/>
                          </a:solidFill>
                          <a:effectLst/>
                          <a:latin typeface="+mn-lt"/>
                          <a:ea typeface="+mn-ea"/>
                          <a:cs typeface="+mn-cs"/>
                        </a:rPr>
                        <a:t>позбавленням волі на строк від семи до дванадцяти років </a:t>
                      </a:r>
                      <a:r>
                        <a:rPr lang="ru-RU" sz="1500" b="0" i="0" kern="1200" dirty="0">
                          <a:solidFill>
                            <a:schemeClr val="dk1"/>
                          </a:solidFill>
                          <a:effectLst/>
                          <a:latin typeface="+mn-lt"/>
                          <a:ea typeface="+mn-ea"/>
                          <a:cs typeface="+mn-cs"/>
                        </a:rPr>
                        <a:t>з позбавленням права обіймати певні посади чи займатися певною діяльністю на строк до трьох років та </a:t>
                      </a:r>
                      <a:r>
                        <a:rPr lang="ru-RU" sz="1500" b="0" i="1" u="sng" kern="1200" dirty="0">
                          <a:solidFill>
                            <a:schemeClr val="dk1"/>
                          </a:solidFill>
                          <a:effectLst/>
                          <a:latin typeface="+mn-lt"/>
                          <a:ea typeface="+mn-ea"/>
                          <a:cs typeface="+mn-cs"/>
                        </a:rPr>
                        <a:t>з конфіскацією майна</a:t>
                      </a:r>
                    </a:p>
                  </a:txBody>
                  <a:tcPr/>
                </a:tc>
                <a:tc>
                  <a:txBody>
                    <a:bodyPr/>
                    <a:lstStyle/>
                    <a:p>
                      <a:r>
                        <a:rPr lang="uk-UA" sz="1500" dirty="0"/>
                        <a:t>Особливо тяжкий </a:t>
                      </a:r>
                      <a:r>
                        <a:rPr lang="uk-UA" sz="1500" kern="1200" dirty="0">
                          <a:solidFill>
                            <a:schemeClr val="dk1"/>
                          </a:solidFill>
                          <a:latin typeface="+mn-lt"/>
                          <a:ea typeface="+mn-ea"/>
                          <a:cs typeface="+mn-cs"/>
                        </a:rPr>
                        <a:t>злочин </a:t>
                      </a:r>
                      <a:r>
                        <a:rPr lang="uk-UA" sz="1500" b="1" kern="1200" dirty="0">
                          <a:solidFill>
                            <a:schemeClr val="dk1"/>
                          </a:solidFill>
                          <a:latin typeface="+mn-lt"/>
                          <a:ea typeface="+mn-ea"/>
                          <a:cs typeface="+mn-cs"/>
                        </a:rPr>
                        <a:t>(корупційне КП, </a:t>
                      </a:r>
                      <a:r>
                        <a:rPr lang="ru-RU" sz="1500" b="1" kern="1200" dirty="0">
                          <a:solidFill>
                            <a:schemeClr val="dk1"/>
                          </a:solidFill>
                          <a:latin typeface="+mn-lt"/>
                          <a:ea typeface="+mn-ea"/>
                          <a:cs typeface="+mn-cs"/>
                        </a:rPr>
                        <a:t>у випадку його вчинення шляхом зловживання службовим становищем)</a:t>
                      </a:r>
                      <a:endParaRPr lang="uk-UA" sz="1500" b="1" kern="1200" dirty="0">
                        <a:solidFill>
                          <a:schemeClr val="dk1"/>
                        </a:solidFill>
                        <a:latin typeface="+mn-lt"/>
                        <a:ea typeface="+mn-ea"/>
                        <a:cs typeface="+mn-cs"/>
                      </a:endParaRPr>
                    </a:p>
                  </a:txBody>
                  <a:tcPr/>
                </a:tc>
                <a:tc>
                  <a:txBody>
                    <a:bodyPr/>
                    <a:lstStyle/>
                    <a:p>
                      <a:r>
                        <a:rPr lang="uk-UA" sz="1500" b="1" dirty="0"/>
                        <a:t>15 років*</a:t>
                      </a:r>
                    </a:p>
                    <a:p>
                      <a:endParaRPr lang="uk-UA" sz="1500" dirty="0"/>
                    </a:p>
                    <a:p>
                      <a:pPr marL="0" marR="0" lvl="0" indent="0" algn="l" defTabSz="457200" rtl="0" eaLnBrk="1" fontAlgn="auto" latinLnBrk="0" hangingPunct="1">
                        <a:lnSpc>
                          <a:spcPct val="100000"/>
                        </a:lnSpc>
                        <a:spcBef>
                          <a:spcPts val="0"/>
                        </a:spcBef>
                        <a:spcAft>
                          <a:spcPts val="0"/>
                        </a:spcAft>
                        <a:buClrTx/>
                        <a:buSzTx/>
                        <a:buFontTx/>
                        <a:buNone/>
                        <a:tabLst/>
                        <a:defRPr/>
                      </a:pPr>
                      <a:r>
                        <a:rPr lang="uk-UA" sz="1500" b="0" i="1" kern="1200" dirty="0">
                          <a:solidFill>
                            <a:schemeClr val="dk1"/>
                          </a:solidFill>
                          <a:latin typeface="+mn-lt"/>
                          <a:ea typeface="+mn-ea"/>
                          <a:cs typeface="+mn-cs"/>
                        </a:rPr>
                        <a:t>*Рахується </a:t>
                      </a:r>
                      <a:r>
                        <a:rPr lang="ru-RU" sz="1500" i="1" kern="1200" dirty="0">
                          <a:solidFill>
                            <a:schemeClr val="dk1"/>
                          </a:solidFill>
                          <a:latin typeface="+mn-lt"/>
                          <a:ea typeface="+mn-ea"/>
                          <a:cs typeface="+mn-cs"/>
                        </a:rPr>
                        <a:t>з дня вчинення КП і до дня набрання вироком законної сили</a:t>
                      </a:r>
                      <a:endParaRPr lang="uk-UA" sz="1500" i="1" kern="1200" dirty="0">
                        <a:solidFill>
                          <a:schemeClr val="dk1"/>
                        </a:solidFill>
                        <a:latin typeface="+mn-lt"/>
                        <a:ea typeface="+mn-ea"/>
                        <a:cs typeface="+mn-cs"/>
                      </a:endParaRPr>
                    </a:p>
                  </a:txBody>
                  <a:tcPr/>
                </a:tc>
                <a:extLst>
                  <a:ext uri="{0D108BD9-81ED-4DB2-BD59-A6C34878D82A}">
                    <a16:rowId xmlns:a16="http://schemas.microsoft.com/office/drawing/2014/main" val="3356356334"/>
                  </a:ext>
                </a:extLst>
              </a:tr>
            </a:tbl>
          </a:graphicData>
        </a:graphic>
      </p:graphicFrame>
    </p:spTree>
    <p:extLst>
      <p:ext uri="{BB962C8B-B14F-4D97-AF65-F5344CB8AC3E}">
        <p14:creationId xmlns:p14="http://schemas.microsoft.com/office/powerpoint/2010/main" val="781115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3.1. запит про надання інформації та/або документів</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pPr algn="just"/>
            <a:r>
              <a:rPr lang="uk-UA" sz="1350" b="1" dirty="0">
                <a:solidFill>
                  <a:schemeClr val="bg1"/>
                </a:solidFill>
              </a:rPr>
              <a:t>Ст. 19 Конституції України</a:t>
            </a:r>
          </a:p>
          <a:p>
            <a:pPr algn="just"/>
            <a:r>
              <a:rPr lang="ru-RU" sz="1350" dirty="0">
                <a:solidFill>
                  <a:schemeClr val="bg1"/>
                </a:solidFill>
              </a:rPr>
              <a:t>Правовий порядок в Україні ґрунтується на засадах, відповідно до яких </a:t>
            </a:r>
            <a:r>
              <a:rPr lang="ru-RU" sz="1350" i="1" u="sng" dirty="0">
                <a:solidFill>
                  <a:schemeClr val="bg1"/>
                </a:solidFill>
              </a:rPr>
              <a:t>ніхто не може бути примушений робити те, що не передбачено законодавством</a:t>
            </a:r>
            <a:r>
              <a:rPr lang="ru-RU" sz="1350" dirty="0">
                <a:solidFill>
                  <a:schemeClr val="bg1"/>
                </a:solidFill>
              </a:rPr>
              <a:t>.</a:t>
            </a:r>
          </a:p>
          <a:p>
            <a:pPr algn="just"/>
            <a:r>
              <a:rPr lang="ru-RU" sz="1350" dirty="0">
                <a:solidFill>
                  <a:schemeClr val="bg1"/>
                </a:solidFill>
              </a:rPr>
              <a:t>Органи державної влади та органи місцевого самоврядування, їх посадові особи зобов'язані діяти лише на підставі, в межах повноважень та у спосіб, що передбачені Конституцією та законами України.</a:t>
            </a:r>
          </a:p>
          <a:p>
            <a:pPr algn="just"/>
            <a:r>
              <a:rPr lang="uk-UA" sz="1350" b="1" dirty="0">
                <a:solidFill>
                  <a:schemeClr val="bg1"/>
                </a:solidFill>
              </a:rPr>
              <a:t>Ч.ч. 1, 2 ст. 93 КПК України</a:t>
            </a:r>
          </a:p>
          <a:p>
            <a:pPr algn="just"/>
            <a:r>
              <a:rPr lang="uk-UA" sz="1350" dirty="0">
                <a:solidFill>
                  <a:schemeClr val="bg1"/>
                </a:solidFill>
              </a:rPr>
              <a:t>1. Збирання доказів здійснюється сторонами кримінального провадження, потерпілим, представником юридичної особи, щодо якої здійснюється провадження, у порядку, передбаченому цим Кодексом.</a:t>
            </a:r>
          </a:p>
          <a:p>
            <a:pPr algn="just"/>
            <a:r>
              <a:rPr lang="uk-UA" sz="1350" dirty="0">
                <a:solidFill>
                  <a:schemeClr val="bg1"/>
                </a:solidFill>
              </a:rPr>
              <a:t>2. Сторона обвинувачення здійснює збирання доказів шляхом проведення слідчих (розшукових) дій та негласних слідчих (розшукових) дій, витребування та отримання від органів державної влади, органів місцевого самоврядування, підприємств, установ та організацій, службових та фізичних осіб речей, документів, відомостей, висновків експертів, висновків ревізій та актів перевірок, проведення інших процесуальних дій, передбачених цим Кодексом.</a:t>
            </a:r>
          </a:p>
          <a:p>
            <a:pPr algn="just"/>
            <a:r>
              <a:rPr lang="ru-RU" sz="1350" b="1" dirty="0">
                <a:solidFill>
                  <a:schemeClr val="bg1"/>
                </a:solidFill>
              </a:rPr>
              <a:t>Ст. 2 КПК України</a:t>
            </a:r>
          </a:p>
          <a:p>
            <a:pPr algn="just"/>
            <a:r>
              <a:rPr lang="uk-UA" sz="1350" dirty="0">
                <a:solidFill>
                  <a:schemeClr val="bg1"/>
                </a:solidFill>
              </a:rPr>
              <a:t>1. Завданням кримінального провадження є захист особи, суспільства та держави від кримінальних правопорушень, охорони прав, свобод та законних інтересів учасників кримінального провадження, а також забезпечення швидкого, повного та неупередженого розслідування і судового розгляду з тим, щоб кожний, хто вчинив кримінальне правопорушення, був притягнений до відповідальності в міру своєї вини, жоден невинуватий не був обвинувачений або засуджений, </a:t>
            </a:r>
            <a:r>
              <a:rPr lang="uk-UA" sz="1350" i="1" u="sng" dirty="0">
                <a:solidFill>
                  <a:schemeClr val="bg1"/>
                </a:solidFill>
              </a:rPr>
              <a:t>жодна особа не була піддана необґрунтованому процесуальному примусу </a:t>
            </a:r>
            <a:r>
              <a:rPr lang="uk-UA" sz="1350" dirty="0">
                <a:solidFill>
                  <a:schemeClr val="bg1"/>
                </a:solidFill>
              </a:rPr>
              <a:t>і щоб до кожного учасника кримінального провадження була застосована належна правова процедура.</a:t>
            </a:r>
            <a:endParaRPr lang="ru-RU" sz="1350" dirty="0">
              <a:solidFill>
                <a:schemeClr val="bg1"/>
              </a:solidFill>
            </a:endParaRPr>
          </a:p>
        </p:txBody>
      </p:sp>
    </p:spTree>
    <p:extLst>
      <p:ext uri="{BB962C8B-B14F-4D97-AF65-F5344CB8AC3E}">
        <p14:creationId xmlns:p14="http://schemas.microsoft.com/office/powerpoint/2010/main" val="2942923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3.1. запит про надання інформації та/або документів</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pPr algn="just"/>
            <a:r>
              <a:rPr lang="uk-UA" sz="1400" b="1" dirty="0">
                <a:solidFill>
                  <a:schemeClr val="bg1"/>
                </a:solidFill>
              </a:rPr>
              <a:t>Абз. 1 ч. 1 ст. 159 КПК україни</a:t>
            </a:r>
          </a:p>
          <a:p>
            <a:pPr algn="just"/>
            <a:r>
              <a:rPr lang="uk-UA" sz="1400" dirty="0">
                <a:solidFill>
                  <a:schemeClr val="bg1"/>
                </a:solidFill>
              </a:rPr>
              <a:t>Тимчасовий доступ до речей і документів полягає у наданні стороні кримінального провадження особою, у володінні якої знаходяться такі речі і документи, можливості ознайомитися з ними, зробити їх копії та вилучити їх (здійснити їх виїмку).</a:t>
            </a:r>
          </a:p>
          <a:p>
            <a:pPr algn="just"/>
            <a:endParaRPr lang="uk-UA" sz="1400" dirty="0">
              <a:solidFill>
                <a:schemeClr val="bg1"/>
              </a:solidFill>
            </a:endParaRPr>
          </a:p>
          <a:p>
            <a:pPr algn="just"/>
            <a:r>
              <a:rPr lang="uk-UA" sz="1400" b="1" dirty="0">
                <a:solidFill>
                  <a:schemeClr val="bg1"/>
                </a:solidFill>
              </a:rPr>
              <a:t>Реч. 1 абз. 2 ч. 6 ст. 163 КПК України</a:t>
            </a:r>
          </a:p>
          <a:p>
            <a:pPr algn="just"/>
            <a:r>
              <a:rPr lang="uk-UA" sz="1400" dirty="0">
                <a:solidFill>
                  <a:schemeClr val="bg1"/>
                </a:solidFill>
              </a:rPr>
              <a:t>Доступ особи до речей і документів, які містять охоронювану законом таємницю, здійснюється в порядку, визначеному законом.</a:t>
            </a:r>
          </a:p>
          <a:p>
            <a:pPr algn="just"/>
            <a:endParaRPr lang="uk-UA" sz="1400" dirty="0">
              <a:solidFill>
                <a:schemeClr val="bg1"/>
              </a:solidFill>
            </a:endParaRPr>
          </a:p>
          <a:p>
            <a:pPr algn="just"/>
            <a:r>
              <a:rPr lang="uk-UA" sz="1400" b="1" dirty="0">
                <a:solidFill>
                  <a:schemeClr val="bg1"/>
                </a:solidFill>
              </a:rPr>
              <a:t>Ч. 2 ст. 159 КПК України</a:t>
            </a:r>
          </a:p>
          <a:p>
            <a:pPr algn="just"/>
            <a:r>
              <a:rPr lang="uk-UA" sz="1400" dirty="0">
                <a:solidFill>
                  <a:schemeClr val="bg1"/>
                </a:solidFill>
              </a:rPr>
              <a:t>2. </a:t>
            </a:r>
            <a:r>
              <a:rPr lang="uk-UA" sz="1400" i="1" u="sng" dirty="0">
                <a:solidFill>
                  <a:schemeClr val="bg1"/>
                </a:solidFill>
              </a:rPr>
              <a:t>Тимчасовий доступ до речей і документів </a:t>
            </a:r>
            <a:r>
              <a:rPr lang="uk-UA" sz="1400" dirty="0">
                <a:solidFill>
                  <a:schemeClr val="bg1"/>
                </a:solidFill>
              </a:rPr>
              <a:t>(у тому числі тих, які містять охоронювану законом таємницю) здійснюється виключно </a:t>
            </a:r>
            <a:r>
              <a:rPr lang="uk-UA" sz="1400" i="1" u="sng" dirty="0">
                <a:solidFill>
                  <a:schemeClr val="bg1"/>
                </a:solidFill>
              </a:rPr>
              <a:t>на підставі ухвали слідчого судді</a:t>
            </a:r>
            <a:r>
              <a:rPr lang="uk-UA" sz="1400" dirty="0">
                <a:solidFill>
                  <a:schemeClr val="bg1"/>
                </a:solidFill>
              </a:rPr>
              <a:t>, суду.</a:t>
            </a:r>
          </a:p>
          <a:p>
            <a:pPr algn="just"/>
            <a:endParaRPr lang="uk-UA" sz="1400" dirty="0">
              <a:solidFill>
                <a:schemeClr val="bg1"/>
              </a:solidFill>
            </a:endParaRPr>
          </a:p>
          <a:p>
            <a:pPr algn="just"/>
            <a:r>
              <a:rPr lang="uk-UA" sz="1400" b="1" dirty="0">
                <a:solidFill>
                  <a:schemeClr val="bg1"/>
                </a:solidFill>
              </a:rPr>
              <a:t>Ч. 2 ст. 165 КПК України</a:t>
            </a:r>
          </a:p>
          <a:p>
            <a:pPr algn="just"/>
            <a:r>
              <a:rPr lang="uk-UA" sz="1400" dirty="0">
                <a:solidFill>
                  <a:schemeClr val="bg1"/>
                </a:solidFill>
              </a:rPr>
              <a:t>2. Зазначена в ухвалі слідчого судді, суду особа зобов’язана пред’явити особі, яка зазначена в ухвалі як володілець речей і документів, оригінал ухвали про тимчасовий доступ до речей і документів та вручити її копію.</a:t>
            </a:r>
          </a:p>
        </p:txBody>
      </p:sp>
    </p:spTree>
    <p:extLst>
      <p:ext uri="{BB962C8B-B14F-4D97-AF65-F5344CB8AC3E}">
        <p14:creationId xmlns:p14="http://schemas.microsoft.com/office/powerpoint/2010/main" val="72888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488576"/>
          </a:xfrm>
        </p:spPr>
        <p:txBody>
          <a:bodyPr>
            <a:noAutofit/>
          </a:bodyPr>
          <a:lstStyle/>
          <a:p>
            <a:r>
              <a:rPr lang="uk-UA" sz="1800" b="1" dirty="0"/>
              <a:t>СТРУКТУРА ДОПОВІДІ:</a:t>
            </a: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174375"/>
            <a:ext cx="10058400" cy="5360895"/>
          </a:xfrm>
        </p:spPr>
        <p:txBody>
          <a:bodyPr>
            <a:normAutofit fontScale="92500" lnSpcReduction="10000"/>
          </a:bodyPr>
          <a:lstStyle/>
          <a:p>
            <a:pPr marL="457200" indent="-457200">
              <a:buSzPct val="100000"/>
              <a:buFont typeface="+mj-lt"/>
              <a:buAutoNum type="arabicPeriod"/>
            </a:pPr>
            <a:r>
              <a:rPr lang="uk-UA" sz="2100" dirty="0">
                <a:solidFill>
                  <a:schemeClr val="tx1"/>
                </a:solidFill>
              </a:rPr>
              <a:t>Основні нормативно-правові акти, нормативні документи та їх роз'яснення, що стосуються діяльності інженера технічного нагляду.</a:t>
            </a:r>
          </a:p>
          <a:p>
            <a:pPr marL="457200" indent="-457200">
              <a:buSzPct val="100000"/>
              <a:buFont typeface="+mj-lt"/>
              <a:buAutoNum type="arabicPeriod"/>
            </a:pPr>
            <a:r>
              <a:rPr lang="uk-UA" sz="2100" dirty="0">
                <a:solidFill>
                  <a:schemeClr val="tx1"/>
                </a:solidFill>
              </a:rPr>
              <a:t>Кримінальні правопорушення (КП), у вчиненні яких зазвичай обвинувачують інженера технічного нагляду (ІТН) у зв'язку із здійсненням ним професійної діяльності:</a:t>
            </a:r>
          </a:p>
          <a:p>
            <a:pPr>
              <a:buSzPct val="100000"/>
            </a:pPr>
            <a:r>
              <a:rPr lang="uk-UA" sz="2100" dirty="0">
                <a:solidFill>
                  <a:srgbClr val="FF0000"/>
                </a:solidFill>
              </a:rPr>
              <a:t>2.1.  ІТН – службова особа;</a:t>
            </a:r>
          </a:p>
          <a:p>
            <a:pPr>
              <a:buSzPct val="100000"/>
            </a:pPr>
            <a:r>
              <a:rPr lang="uk-UA" sz="2100" dirty="0">
                <a:solidFill>
                  <a:srgbClr val="FF0000"/>
                </a:solidFill>
              </a:rPr>
              <a:t>2.2.  основні види КП.</a:t>
            </a:r>
          </a:p>
          <a:p>
            <a:pPr marL="457200" indent="-457200">
              <a:buSzPct val="100000"/>
              <a:buFont typeface="+mj-lt"/>
              <a:buAutoNum type="arabicPeriod" startAt="3"/>
            </a:pPr>
            <a:r>
              <a:rPr lang="uk-UA" sz="2100" dirty="0">
                <a:solidFill>
                  <a:schemeClr val="tx1"/>
                </a:solidFill>
              </a:rPr>
              <a:t>Поведінка інженера технічного нагляду (ІТН) у кримінальному провадженні:</a:t>
            </a:r>
          </a:p>
          <a:p>
            <a:r>
              <a:rPr lang="uk-UA" sz="2100" dirty="0">
                <a:solidFill>
                  <a:srgbClr val="FF0000"/>
                </a:solidFill>
              </a:rPr>
              <a:t>3.1.  запит про надання інформації та/або документів;</a:t>
            </a:r>
          </a:p>
          <a:p>
            <a:r>
              <a:rPr lang="uk-UA" sz="2100" dirty="0">
                <a:solidFill>
                  <a:srgbClr val="FF0000"/>
                </a:solidFill>
              </a:rPr>
              <a:t>3.2.  виклик до слідчого/прокурора;</a:t>
            </a:r>
          </a:p>
          <a:p>
            <a:r>
              <a:rPr lang="uk-UA" sz="2100" dirty="0">
                <a:solidFill>
                  <a:srgbClr val="FF0000"/>
                </a:solidFill>
              </a:rPr>
              <a:t>3.3.  допит у якості свідка;</a:t>
            </a:r>
          </a:p>
          <a:p>
            <a:r>
              <a:rPr lang="uk-UA" sz="2100" dirty="0">
                <a:solidFill>
                  <a:srgbClr val="FF0000"/>
                </a:solidFill>
              </a:rPr>
              <a:t>3.4.  допит у якості підозрюваного;</a:t>
            </a:r>
          </a:p>
          <a:p>
            <a:r>
              <a:rPr lang="uk-UA" sz="2100" dirty="0">
                <a:solidFill>
                  <a:srgbClr val="FF0000"/>
                </a:solidFill>
              </a:rPr>
              <a:t>3.5.  обшук/огляд житла чи іншого володіння особи, особистий обшук.</a:t>
            </a:r>
          </a:p>
          <a:p>
            <a:pPr marL="457200" indent="-457200">
              <a:buSzPct val="100000"/>
              <a:buFont typeface="+mj-lt"/>
              <a:buAutoNum type="arabicPeriod" startAt="4"/>
            </a:pPr>
            <a:r>
              <a:rPr lang="uk-UA" sz="2100" dirty="0">
                <a:solidFill>
                  <a:schemeClr val="tx1"/>
                </a:solidFill>
              </a:rPr>
              <a:t>Актуальні (проблемні) питання, що виникають у кримінальному провадженні та пов'язані із діяльністю інженера технічного нагляду (ІТН). </a:t>
            </a:r>
            <a:endParaRPr lang="uk-UA" dirty="0"/>
          </a:p>
        </p:txBody>
      </p:sp>
    </p:spTree>
    <p:extLst>
      <p:ext uri="{BB962C8B-B14F-4D97-AF65-F5344CB8AC3E}">
        <p14:creationId xmlns:p14="http://schemas.microsoft.com/office/powerpoint/2010/main" val="4022237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3.1. запит про надання інформації та/або документів</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pPr algn="just"/>
            <a:r>
              <a:rPr lang="uk-UA" sz="1600" b="1" dirty="0">
                <a:solidFill>
                  <a:srgbClr val="000000"/>
                </a:solidFill>
                <a:effectLst/>
                <a:latin typeface="Century Gothic" panose="020B0502020202020204" pitchFamily="34" charset="0"/>
                <a:ea typeface="Times New Roman" panose="02020603050405020304" pitchFamily="18" charset="0"/>
              </a:rPr>
              <a:t>Основний висновок:</a:t>
            </a:r>
          </a:p>
          <a:p>
            <a:pPr marL="171450" indent="-171450" algn="just">
              <a:buFont typeface="Arial" panose="020B0604020202020204" pitchFamily="34" charset="0"/>
              <a:buChar char="•"/>
            </a:pPr>
            <a:r>
              <a:rPr lang="uk-UA" sz="1600" dirty="0">
                <a:solidFill>
                  <a:srgbClr val="000000"/>
                </a:solidFill>
                <a:effectLst/>
                <a:latin typeface="Century Gothic" panose="020B0502020202020204" pitchFamily="34" charset="0"/>
                <a:ea typeface="Times New Roman" panose="02020603050405020304" pitchFamily="18" charset="0"/>
              </a:rPr>
              <a:t>З</a:t>
            </a:r>
            <a:r>
              <a:rPr lang="uk-UA" sz="1600" dirty="0">
                <a:solidFill>
                  <a:srgbClr val="000000"/>
                </a:solidFill>
                <a:latin typeface="Century Gothic" panose="020B0502020202020204" pitchFamily="34" charset="0"/>
              </a:rPr>
              <a:t>апитування відповідних інформації та/або документів без пред</a:t>
            </a:r>
            <a:r>
              <a:rPr lang="en-US" sz="1600" dirty="0">
                <a:solidFill>
                  <a:srgbClr val="000000"/>
                </a:solidFill>
                <a:latin typeface="Century Gothic" panose="020B0502020202020204" pitchFamily="34" charset="0"/>
              </a:rPr>
              <a:t>’</a:t>
            </a:r>
            <a:r>
              <a:rPr lang="uk-UA" sz="1600" dirty="0">
                <a:solidFill>
                  <a:srgbClr val="000000"/>
                </a:solidFill>
                <a:latin typeface="Century Gothic" panose="020B0502020202020204" pitchFamily="34" charset="0"/>
              </a:rPr>
              <a:t>явлення ухвали слідчого судді, суду про тимчасовий доступ до них, є необґрунтованим процесуальним примусом, зверненим до особи.</a:t>
            </a:r>
          </a:p>
          <a:p>
            <a:pPr algn="just"/>
            <a:r>
              <a:rPr lang="uk-UA" sz="1600" b="1" dirty="0">
                <a:solidFill>
                  <a:srgbClr val="000000"/>
                </a:solidFill>
                <a:latin typeface="Century Gothic" panose="020B0502020202020204" pitchFamily="34" charset="0"/>
              </a:rPr>
              <a:t>Основні рекомендації:</a:t>
            </a:r>
          </a:p>
          <a:p>
            <a:pPr marL="342900" indent="-342900" algn="just">
              <a:buSzPct val="100000"/>
              <a:buFont typeface="+mj-lt"/>
              <a:buAutoNum type="arabicPeriod"/>
            </a:pPr>
            <a:r>
              <a:rPr lang="uk-UA" sz="1600" dirty="0">
                <a:solidFill>
                  <a:srgbClr val="000000"/>
                </a:solidFill>
                <a:latin typeface="Century Gothic" panose="020B0502020202020204" pitchFamily="34" charset="0"/>
              </a:rPr>
              <a:t>Надавати у розумний строк відповідь слідчому/прокурору у письмовому вигляді за підписом адвоката з обов'язковим направленням її рекомендованим поштовим відправленням з повідомленням про вручення.</a:t>
            </a:r>
          </a:p>
          <a:p>
            <a:pPr marL="342900" indent="-342900" algn="just">
              <a:buSzPct val="100000"/>
              <a:buFont typeface="+mj-lt"/>
              <a:buAutoNum type="arabicPeriod"/>
            </a:pPr>
            <a:r>
              <a:rPr lang="uk-UA" sz="1600" dirty="0">
                <a:solidFill>
                  <a:srgbClr val="000000"/>
                </a:solidFill>
                <a:latin typeface="Century Gothic" panose="020B0502020202020204" pitchFamily="34" charset="0"/>
              </a:rPr>
              <a:t>Інформували слідчого/прокурора про те, що запитувані документи, речі </a:t>
            </a:r>
            <a:r>
              <a:rPr lang="uk-UA" sz="1600" i="1" u="sng" dirty="0">
                <a:solidFill>
                  <a:srgbClr val="000000"/>
                </a:solidFill>
                <a:latin typeface="Century Gothic" panose="020B0502020202020204" pitchFamily="34" charset="0"/>
              </a:rPr>
              <a:t>зберігається належним чином, реальної загрози їх зміни або знищення не має</a:t>
            </a:r>
            <a:r>
              <a:rPr lang="uk-UA" sz="1600" dirty="0">
                <a:solidFill>
                  <a:srgbClr val="000000"/>
                </a:solidFill>
                <a:latin typeface="Century Gothic" panose="020B0502020202020204" pitchFamily="34" charset="0"/>
              </a:rPr>
              <a:t>. А тому, у разі ініціювання слідчим/прокурором перед слідчим суддею питання про надання останнім тимчасового доступу до речей і документів просити слідчого суддю викликати, в установленому КПК України порядку, для участі у відповідному судовому засіданні для надання відповідних пояснень особу, у якої вони запитувались.</a:t>
            </a:r>
          </a:p>
          <a:p>
            <a:pPr marL="342900" indent="-342900" algn="just">
              <a:buSzPct val="100000"/>
              <a:buFont typeface="+mj-lt"/>
              <a:buAutoNum type="arabicPeriod"/>
            </a:pPr>
            <a:r>
              <a:rPr lang="uk-UA" sz="1600" dirty="0">
                <a:solidFill>
                  <a:srgbClr val="000000"/>
                </a:solidFill>
                <a:latin typeface="Century Gothic" panose="020B0502020202020204" pitchFamily="34" charset="0"/>
              </a:rPr>
              <a:t>Якщо вказані документи не можна надати з поважної причини (документи передано судовому експертові для проведення судової експертизи, документи знищено/зникли, у зв'язку із воєнними діями в України, документи вилучені під час обшуку, огляду чи за ухвалою слідчого судді в іншому кримінальному провадженні тощо).</a:t>
            </a:r>
            <a:endParaRPr lang="ru-RU" sz="1300" dirty="0">
              <a:solidFill>
                <a:schemeClr val="bg1"/>
              </a:solidFill>
            </a:endParaRPr>
          </a:p>
        </p:txBody>
      </p:sp>
    </p:spTree>
    <p:extLst>
      <p:ext uri="{BB962C8B-B14F-4D97-AF65-F5344CB8AC3E}">
        <p14:creationId xmlns:p14="http://schemas.microsoft.com/office/powerpoint/2010/main" val="2519824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3.2. виклик до слідчого/прокурора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300" b="1" dirty="0">
                <a:solidFill>
                  <a:schemeClr val="bg1"/>
                </a:solidFill>
              </a:rPr>
              <a:t>Ч.ч. 1, 2 ст. 133 КПК України</a:t>
            </a:r>
          </a:p>
          <a:p>
            <a:pPr algn="just"/>
            <a:r>
              <a:rPr lang="uk-UA" sz="1300" dirty="0">
                <a:solidFill>
                  <a:schemeClr val="bg1"/>
                </a:solidFill>
              </a:rPr>
              <a:t>1. Слідчий, прокурор під час досудового розслідування </a:t>
            </a:r>
            <a:r>
              <a:rPr lang="uk-UA" sz="1300" i="1" u="sng" dirty="0">
                <a:solidFill>
                  <a:schemeClr val="bg1"/>
                </a:solidFill>
              </a:rPr>
              <a:t>має право викликати підозрюваного, свідка</a:t>
            </a:r>
            <a:r>
              <a:rPr lang="uk-UA" sz="1300" dirty="0">
                <a:solidFill>
                  <a:schemeClr val="bg1"/>
                </a:solidFill>
              </a:rPr>
              <a:t>, потерпілого або іншого учасника кримінального провадження у встановлених цим Кодексом випадках для допиту чи участі в іншій процесуальній дії.</a:t>
            </a:r>
          </a:p>
          <a:p>
            <a:pPr algn="just"/>
            <a:r>
              <a:rPr lang="uk-UA" sz="1300" dirty="0">
                <a:solidFill>
                  <a:schemeClr val="bg1"/>
                </a:solidFill>
              </a:rPr>
              <a:t>2. Слідчий, прокурор під час досудового розслідування мають право викликати особу, </a:t>
            </a:r>
            <a:r>
              <a:rPr lang="uk-UA" sz="1300" i="1" u="sng" dirty="0">
                <a:solidFill>
                  <a:schemeClr val="bg1"/>
                </a:solidFill>
              </a:rPr>
              <a:t>якщо є достатні підстави вважати, що вона може дати показання, які мають значення для кримінального провадження</a:t>
            </a:r>
            <a:r>
              <a:rPr lang="uk-UA" sz="1300" dirty="0">
                <a:solidFill>
                  <a:schemeClr val="bg1"/>
                </a:solidFill>
              </a:rPr>
              <a:t>, або її участь у процесуальній дії є обов'язковою.</a:t>
            </a:r>
          </a:p>
          <a:p>
            <a:pPr algn="just"/>
            <a:endParaRPr lang="uk-UA" sz="1300" dirty="0">
              <a:solidFill>
                <a:schemeClr val="bg1"/>
              </a:solidFill>
            </a:endParaRPr>
          </a:p>
          <a:p>
            <a:pPr algn="just"/>
            <a:r>
              <a:rPr lang="uk-UA" sz="1300" b="1" dirty="0">
                <a:solidFill>
                  <a:schemeClr val="bg1"/>
                </a:solidFill>
              </a:rPr>
              <a:t>Ч.ч. 1, 2, 6, 9 ст. 134 КПК України</a:t>
            </a:r>
          </a:p>
          <a:p>
            <a:pPr algn="just"/>
            <a:r>
              <a:rPr lang="uk-UA" sz="1300" dirty="0">
                <a:solidFill>
                  <a:schemeClr val="bg1"/>
                </a:solidFill>
              </a:rPr>
              <a:t>1. Особа викликається до слідчого, прокурора, слідчого судді, суду </a:t>
            </a:r>
            <a:r>
              <a:rPr lang="uk-UA" sz="1300" i="1" u="sng" dirty="0">
                <a:solidFill>
                  <a:schemeClr val="bg1"/>
                </a:solidFill>
              </a:rPr>
              <a:t>шляхом вручення повістки </a:t>
            </a:r>
            <a:r>
              <a:rPr lang="uk-UA" sz="1300" dirty="0">
                <a:solidFill>
                  <a:schemeClr val="bg1"/>
                </a:solidFill>
              </a:rPr>
              <a:t>про виклик, </a:t>
            </a:r>
            <a:r>
              <a:rPr lang="uk-UA" sz="1300" i="1" u="sng" dirty="0">
                <a:solidFill>
                  <a:schemeClr val="bg1"/>
                </a:solidFill>
              </a:rPr>
              <a:t>надіслання її поштою, електронною поштою чи факсимільним зв'язком, здійснення виклику по телефону або телеграмою</a:t>
            </a:r>
            <a:r>
              <a:rPr lang="uk-UA" sz="1300" dirty="0">
                <a:solidFill>
                  <a:schemeClr val="bg1"/>
                </a:solidFill>
              </a:rPr>
              <a:t>.</a:t>
            </a:r>
          </a:p>
          <a:p>
            <a:pPr algn="just"/>
            <a:r>
              <a:rPr lang="uk-UA" sz="1300" dirty="0">
                <a:solidFill>
                  <a:schemeClr val="bg1"/>
                </a:solidFill>
              </a:rPr>
              <a:t>2. У разі тимчасової відсутності особи за місцем проживання повістка для передачі їй вручається під розписку дорослому члену сім’ї особи чи іншій особі, яка з нею проживає, житлово-експлуатаційній організації за місцем проживання особи або адміністрації за місцем її роботи.</a:t>
            </a:r>
          </a:p>
          <a:p>
            <a:pPr algn="just"/>
            <a:r>
              <a:rPr lang="ru-RU" sz="1300" dirty="0">
                <a:solidFill>
                  <a:schemeClr val="bg1"/>
                </a:solidFill>
              </a:rPr>
              <a:t>6. </a:t>
            </a:r>
            <a:r>
              <a:rPr lang="ru-RU" sz="1300" i="1" u="sng" dirty="0">
                <a:solidFill>
                  <a:schemeClr val="bg1"/>
                </a:solidFill>
              </a:rPr>
              <a:t>Повістка про виклик вручається особі </a:t>
            </a:r>
            <a:r>
              <a:rPr lang="ru-RU" sz="1300" dirty="0">
                <a:solidFill>
                  <a:schemeClr val="bg1"/>
                </a:solidFill>
              </a:rPr>
              <a:t>працівником органу зв’язку, </a:t>
            </a:r>
            <a:r>
              <a:rPr lang="ru-RU" sz="1300" i="1" u="sng" dirty="0">
                <a:solidFill>
                  <a:schemeClr val="bg1"/>
                </a:solidFill>
              </a:rPr>
              <a:t>працівником правоохоронного органу, слідчим, прокурором</a:t>
            </a:r>
            <a:r>
              <a:rPr lang="ru-RU" sz="1300" dirty="0">
                <a:solidFill>
                  <a:schemeClr val="bg1"/>
                </a:solidFill>
              </a:rPr>
              <a:t>, а також секретарем судового засідання, якщо таке вручення здійснюється в приміщенні суду.</a:t>
            </a:r>
            <a:endParaRPr lang="uk-UA" sz="1300" dirty="0">
              <a:solidFill>
                <a:schemeClr val="bg1"/>
              </a:solidFill>
            </a:endParaRPr>
          </a:p>
          <a:p>
            <a:pPr algn="just"/>
            <a:r>
              <a:rPr lang="ru-RU" sz="1300" dirty="0">
                <a:solidFill>
                  <a:schemeClr val="bg1"/>
                </a:solidFill>
              </a:rPr>
              <a:t>9. </a:t>
            </a:r>
            <a:r>
              <a:rPr lang="ru-RU" sz="1300" i="1" u="sng" dirty="0">
                <a:solidFill>
                  <a:schemeClr val="bg1"/>
                </a:solidFill>
              </a:rPr>
              <a:t>Особа має отримати повістку про виклик або бути повідомленою про нього іншим шляхом не пізніше ніж за три дні до дня, коли вона зобов’язана прибути за викликом</a:t>
            </a:r>
            <a:r>
              <a:rPr lang="ru-RU" sz="1300" dirty="0">
                <a:solidFill>
                  <a:schemeClr val="bg1"/>
                </a:solidFill>
              </a:rPr>
              <a:t>. У випадку встановлення цим Кодексом строків здійснення процесуальних дій, які не дозволяють здійснити виклик у зазначений строк, особа має отримати повістку про виклик або бути повідомленою про нього іншим шляхом якнайшвидше, але в будь-якому разі з наданням їй необхідного часу для підготовки та прибуття за викликом.</a:t>
            </a:r>
          </a:p>
        </p:txBody>
      </p:sp>
    </p:spTree>
    <p:extLst>
      <p:ext uri="{BB962C8B-B14F-4D97-AF65-F5344CB8AC3E}">
        <p14:creationId xmlns:p14="http://schemas.microsoft.com/office/powerpoint/2010/main" val="2694783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3.2. виклик до слідчого/прокурора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200" b="1" dirty="0">
                <a:solidFill>
                  <a:schemeClr val="bg1"/>
                </a:solidFill>
              </a:rPr>
              <a:t>Ч. 1 ст. 136 КПК України</a:t>
            </a:r>
          </a:p>
          <a:p>
            <a:pPr algn="just"/>
            <a:r>
              <a:rPr lang="uk-UA" sz="1200" dirty="0">
                <a:solidFill>
                  <a:schemeClr val="bg1"/>
                </a:solidFill>
              </a:rPr>
              <a:t>1. Належним підтвердженням отримання особою повістки про виклик або ознайомлення з її змістом іншим шляхом є розпис особи про отримання повістки, в тому числі на поштовому повідомленні, відеозапис вручення особі повістки, будь-які </a:t>
            </a:r>
            <a:r>
              <a:rPr lang="uk-UA" sz="1200" i="1" u="sng" dirty="0">
                <a:solidFill>
                  <a:schemeClr val="bg1"/>
                </a:solidFill>
              </a:rPr>
              <a:t>інші дані, які підтверджують факт вручення особі повістки про виклик або ознайомлення з її змістом</a:t>
            </a:r>
            <a:r>
              <a:rPr lang="uk-UA" sz="1200" dirty="0">
                <a:solidFill>
                  <a:schemeClr val="bg1"/>
                </a:solidFill>
              </a:rPr>
              <a:t>. (</a:t>
            </a:r>
            <a:r>
              <a:rPr lang="uk-UA" sz="1200" i="1" u="sng" dirty="0">
                <a:solidFill>
                  <a:schemeClr val="bg1"/>
                </a:solidFill>
              </a:rPr>
              <a:t>у т.ч. скріншоти з </a:t>
            </a:r>
            <a:r>
              <a:rPr lang="en-US" sz="1200" i="1" u="sng" dirty="0">
                <a:solidFill>
                  <a:schemeClr val="bg1"/>
                </a:solidFill>
              </a:rPr>
              <a:t>Viber</a:t>
            </a:r>
            <a:r>
              <a:rPr lang="uk-UA" sz="1200" i="1" u="sng" dirty="0">
                <a:solidFill>
                  <a:schemeClr val="bg1"/>
                </a:solidFill>
              </a:rPr>
              <a:t>, </a:t>
            </a:r>
            <a:r>
              <a:rPr lang="en-US" sz="1200" i="1" u="sng" dirty="0">
                <a:solidFill>
                  <a:schemeClr val="bg1"/>
                </a:solidFill>
              </a:rPr>
              <a:t>WhatsApp</a:t>
            </a:r>
            <a:r>
              <a:rPr lang="uk-UA" sz="1200" i="1" u="sng" dirty="0">
                <a:solidFill>
                  <a:schemeClr val="bg1"/>
                </a:solidFill>
              </a:rPr>
              <a:t>, </a:t>
            </a:r>
            <a:r>
              <a:rPr lang="en-US" sz="1200" i="1" u="sng" dirty="0">
                <a:solidFill>
                  <a:schemeClr val="bg1"/>
                </a:solidFill>
              </a:rPr>
              <a:t>Telegram</a:t>
            </a:r>
            <a:r>
              <a:rPr lang="uk-UA" sz="1200" i="1" u="sng" dirty="0">
                <a:solidFill>
                  <a:schemeClr val="bg1"/>
                </a:solidFill>
              </a:rPr>
              <a:t> тощо</a:t>
            </a:r>
            <a:r>
              <a:rPr lang="uk-UA" sz="1200" dirty="0">
                <a:solidFill>
                  <a:schemeClr val="bg1"/>
                </a:solidFill>
              </a:rPr>
              <a:t>).</a:t>
            </a:r>
          </a:p>
          <a:p>
            <a:pPr algn="just"/>
            <a:r>
              <a:rPr lang="uk-UA" sz="1200" b="1" dirty="0">
                <a:solidFill>
                  <a:schemeClr val="bg1"/>
                </a:solidFill>
              </a:rPr>
              <a:t>Ч. 1 ст. 137 КПК України</a:t>
            </a:r>
          </a:p>
          <a:p>
            <a:pPr algn="just"/>
            <a:r>
              <a:rPr lang="uk-UA" sz="1200" b="1" i="1" u="sng" dirty="0">
                <a:solidFill>
                  <a:schemeClr val="bg1"/>
                </a:solidFill>
              </a:rPr>
              <a:t>1. У повістці про виклик повинно бути зазначено:</a:t>
            </a:r>
          </a:p>
          <a:p>
            <a:pPr algn="just"/>
            <a:r>
              <a:rPr lang="uk-UA" sz="1200" dirty="0">
                <a:solidFill>
                  <a:schemeClr val="bg1"/>
                </a:solidFill>
              </a:rPr>
              <a:t>1) прізвище та посада слідчого, прокурора, слідчого судді, судді, який здійснює виклик;</a:t>
            </a:r>
          </a:p>
          <a:p>
            <a:pPr algn="just"/>
            <a:r>
              <a:rPr lang="uk-UA" sz="1200" dirty="0">
                <a:solidFill>
                  <a:schemeClr val="bg1"/>
                </a:solidFill>
              </a:rPr>
              <a:t>2) найменування та адреса суду або іншої установи, до якої здійснюється виклик, номер телефону чи інших засобів зв’язку;</a:t>
            </a:r>
          </a:p>
          <a:p>
            <a:pPr algn="just"/>
            <a:r>
              <a:rPr lang="uk-UA" sz="1200" dirty="0">
                <a:solidFill>
                  <a:schemeClr val="bg1"/>
                </a:solidFill>
              </a:rPr>
              <a:t>3) ім’я (найменування) особи, яка викликається, та її адреса;</a:t>
            </a:r>
          </a:p>
          <a:p>
            <a:pPr algn="just"/>
            <a:r>
              <a:rPr lang="uk-UA" sz="1200" dirty="0">
                <a:solidFill>
                  <a:schemeClr val="bg1"/>
                </a:solidFill>
              </a:rPr>
              <a:t>4) </a:t>
            </a:r>
            <a:r>
              <a:rPr lang="uk-UA" sz="1200" i="1" u="sng" dirty="0">
                <a:solidFill>
                  <a:schemeClr val="bg1"/>
                </a:solidFill>
              </a:rPr>
              <a:t>найменування (номер) кримінального провадження, в рамках якого здійснюється виклик</a:t>
            </a:r>
            <a:r>
              <a:rPr lang="uk-UA" sz="1200" dirty="0">
                <a:solidFill>
                  <a:schemeClr val="bg1"/>
                </a:solidFill>
              </a:rPr>
              <a:t>;</a:t>
            </a:r>
          </a:p>
          <a:p>
            <a:pPr algn="just"/>
            <a:r>
              <a:rPr lang="uk-UA" sz="1200" dirty="0">
                <a:solidFill>
                  <a:schemeClr val="bg1"/>
                </a:solidFill>
              </a:rPr>
              <a:t>5) </a:t>
            </a:r>
            <a:r>
              <a:rPr lang="uk-UA" sz="1200" i="1" u="sng" dirty="0">
                <a:solidFill>
                  <a:schemeClr val="bg1"/>
                </a:solidFill>
              </a:rPr>
              <a:t>процесуальний статус, в якому перебуває викликана особа</a:t>
            </a:r>
            <a:r>
              <a:rPr lang="uk-UA" sz="1200" dirty="0">
                <a:solidFill>
                  <a:schemeClr val="bg1"/>
                </a:solidFill>
              </a:rPr>
              <a:t>;</a:t>
            </a:r>
          </a:p>
          <a:p>
            <a:pPr algn="just"/>
            <a:r>
              <a:rPr lang="uk-UA" sz="1200" dirty="0">
                <a:solidFill>
                  <a:schemeClr val="bg1"/>
                </a:solidFill>
              </a:rPr>
              <a:t>6) час, день, місяць, рік і місце прибуття викликаної особи;</a:t>
            </a:r>
          </a:p>
          <a:p>
            <a:pPr algn="just"/>
            <a:r>
              <a:rPr lang="uk-UA" sz="1200" dirty="0">
                <a:solidFill>
                  <a:schemeClr val="bg1"/>
                </a:solidFill>
              </a:rPr>
              <a:t>7) </a:t>
            </a:r>
            <a:r>
              <a:rPr lang="uk-UA" sz="1200" i="1" u="sng" dirty="0">
                <a:solidFill>
                  <a:schemeClr val="bg1"/>
                </a:solidFill>
              </a:rPr>
              <a:t>процесуальна дія (дії), для участі в якій викликається особа</a:t>
            </a:r>
            <a:r>
              <a:rPr lang="uk-UA" sz="1200" dirty="0">
                <a:solidFill>
                  <a:schemeClr val="bg1"/>
                </a:solidFill>
              </a:rPr>
              <a:t>;</a:t>
            </a:r>
          </a:p>
          <a:p>
            <a:pPr algn="just"/>
            <a:r>
              <a:rPr lang="uk-UA" sz="1200" dirty="0">
                <a:solidFill>
                  <a:schemeClr val="bg1"/>
                </a:solidFill>
              </a:rPr>
              <a:t>8) наслідки неприбуття особи за викликом із зазначенням тексту відповідних положень закону, в тому числі можливість застосування приводу, та здійснення спеціального досудового розслідування чи спеціального судового провадження;</a:t>
            </a:r>
          </a:p>
          <a:p>
            <a:pPr algn="just"/>
            <a:r>
              <a:rPr lang="uk-UA" sz="1200" dirty="0">
                <a:solidFill>
                  <a:schemeClr val="bg1"/>
                </a:solidFill>
              </a:rPr>
              <a:t>9) передбачені цим Кодексом поважні причини, через які особа може не з’явитися на виклик, та нагадування про обов’язок заздалегідь повідомити про неможливість з’явлення;</a:t>
            </a:r>
          </a:p>
          <a:p>
            <a:pPr algn="just"/>
            <a:r>
              <a:rPr lang="uk-UA" sz="1200" dirty="0">
                <a:solidFill>
                  <a:schemeClr val="bg1"/>
                </a:solidFill>
              </a:rPr>
              <a:t>10) підпис слідчого, прокурора, слідчого судді, судді, який здійснив виклик.</a:t>
            </a:r>
            <a:endParaRPr lang="uk-UA" sz="1300" dirty="0">
              <a:solidFill>
                <a:schemeClr val="bg1"/>
              </a:solidFill>
            </a:endParaRPr>
          </a:p>
        </p:txBody>
      </p:sp>
    </p:spTree>
    <p:extLst>
      <p:ext uri="{BB962C8B-B14F-4D97-AF65-F5344CB8AC3E}">
        <p14:creationId xmlns:p14="http://schemas.microsoft.com/office/powerpoint/2010/main" val="3859106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3.2. виклик до слідчого/прокурора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300" b="1" dirty="0">
                <a:solidFill>
                  <a:schemeClr val="bg1"/>
                </a:solidFill>
              </a:rPr>
              <a:t>Ч.ч. 1, 2 ст. 139 КПК України</a:t>
            </a:r>
          </a:p>
          <a:p>
            <a:pPr algn="just"/>
            <a:r>
              <a:rPr lang="uk-UA" sz="1300" dirty="0">
                <a:solidFill>
                  <a:schemeClr val="bg1"/>
                </a:solidFill>
              </a:rPr>
              <a:t>1. Якщо підозрюваний, обвинувачений, свідок, потерпілий, цивільний відповідач, представник юридичної особи, щодо якої здійснюється провадження, який був у встановленому цим Кодексом порядку викликаний (зокрема, наявне підтвердження отримання ним повістки про виклик або ознайомлення з її змістом іншим шляхом), не з’явився без поважних причин або не повідомив про причини свого неприбуття, на нього накладається </a:t>
            </a:r>
            <a:r>
              <a:rPr lang="uk-UA" sz="1300" i="1" u="sng" dirty="0">
                <a:solidFill>
                  <a:schemeClr val="bg1"/>
                </a:solidFill>
              </a:rPr>
              <a:t>грошове стягнення</a:t>
            </a:r>
            <a:r>
              <a:rPr lang="uk-UA" sz="1300" dirty="0">
                <a:solidFill>
                  <a:schemeClr val="bg1"/>
                </a:solidFill>
              </a:rPr>
              <a:t> у розмірі:</a:t>
            </a:r>
          </a:p>
          <a:p>
            <a:pPr algn="just"/>
            <a:r>
              <a:rPr lang="uk-UA" sz="1300" dirty="0">
                <a:solidFill>
                  <a:schemeClr val="bg1"/>
                </a:solidFill>
              </a:rPr>
              <a:t>від 0,25 до 0,5 розміру прожиткового мінімуму для працездатних осіб - у випадку неприбуття на виклик слідчого, прокурора; </a:t>
            </a:r>
            <a:r>
              <a:rPr lang="uk-UA" sz="1300" i="1" dirty="0">
                <a:solidFill>
                  <a:schemeClr val="bg1"/>
                </a:solidFill>
              </a:rPr>
              <a:t>(</a:t>
            </a:r>
            <a:r>
              <a:rPr lang="uk-UA" sz="1300" i="1" u="sng" dirty="0">
                <a:solidFill>
                  <a:schemeClr val="bg1"/>
                </a:solidFill>
              </a:rPr>
              <a:t>3 028 х 0,25 = 757 грн.; 3 028 х 0,5 = 1514 грн.</a:t>
            </a:r>
            <a:r>
              <a:rPr lang="uk-UA" sz="1300" i="1" dirty="0">
                <a:solidFill>
                  <a:schemeClr val="bg1"/>
                </a:solidFill>
              </a:rPr>
              <a:t>)</a:t>
            </a:r>
          </a:p>
          <a:p>
            <a:pPr algn="just"/>
            <a:r>
              <a:rPr lang="uk-UA" sz="1300" dirty="0">
                <a:solidFill>
                  <a:schemeClr val="bg1"/>
                </a:solidFill>
              </a:rPr>
              <a:t>від 0,5 до 2 розмірів прожиткового мінімуму для працездатних осіб - у випадку неприбуття на виклик слідчого судді, суду. </a:t>
            </a:r>
            <a:r>
              <a:rPr lang="uk-UA" sz="1300" i="1" dirty="0">
                <a:solidFill>
                  <a:schemeClr val="bg1"/>
                </a:solidFill>
              </a:rPr>
              <a:t>(</a:t>
            </a:r>
            <a:r>
              <a:rPr lang="uk-UA" sz="1300" i="1" u="sng" dirty="0">
                <a:solidFill>
                  <a:schemeClr val="bg1"/>
                </a:solidFill>
              </a:rPr>
              <a:t>3 028 х 0,5 = 1514 грн.; 3 028 х 2 = 6 056 грн.</a:t>
            </a:r>
            <a:r>
              <a:rPr lang="uk-UA" sz="1300" i="1" dirty="0">
                <a:solidFill>
                  <a:schemeClr val="bg1"/>
                </a:solidFill>
              </a:rPr>
              <a:t>)</a:t>
            </a:r>
          </a:p>
          <a:p>
            <a:pPr algn="just"/>
            <a:r>
              <a:rPr lang="uk-UA" sz="1300" dirty="0">
                <a:solidFill>
                  <a:schemeClr val="bg1"/>
                </a:solidFill>
              </a:rPr>
              <a:t>2. У випадку, встановленому частиною першої цієї статті, до підозрюваного, обвинуваченого, свідка може бути застосовано привід.</a:t>
            </a:r>
          </a:p>
          <a:p>
            <a:pPr algn="just"/>
            <a:endParaRPr lang="uk-UA" sz="1300" dirty="0">
              <a:solidFill>
                <a:schemeClr val="bg1"/>
              </a:solidFill>
            </a:endParaRPr>
          </a:p>
          <a:p>
            <a:pPr algn="just"/>
            <a:r>
              <a:rPr lang="uk-UA" sz="1300" b="1" dirty="0">
                <a:solidFill>
                  <a:schemeClr val="bg1"/>
                </a:solidFill>
              </a:rPr>
              <a:t>Ч.ч. 1, 3 ст. 140 КПК України</a:t>
            </a:r>
          </a:p>
          <a:p>
            <a:pPr algn="just"/>
            <a:r>
              <a:rPr lang="uk-UA" sz="1300" dirty="0">
                <a:solidFill>
                  <a:schemeClr val="bg1"/>
                </a:solidFill>
              </a:rPr>
              <a:t>1. </a:t>
            </a:r>
            <a:r>
              <a:rPr lang="uk-UA" sz="1300" i="1" u="sng" dirty="0">
                <a:solidFill>
                  <a:schemeClr val="bg1"/>
                </a:solidFill>
              </a:rPr>
              <a:t>Привід полягає у примусовому супроводженні особи</a:t>
            </a:r>
            <a:r>
              <a:rPr lang="uk-UA" sz="1300" dirty="0">
                <a:solidFill>
                  <a:schemeClr val="bg1"/>
                </a:solidFill>
              </a:rPr>
              <a:t>, до якої він застосовується, особою, яка виконує ухвалу про здійснення приводу, до місця її виклику в зазначений в ухвалі час.</a:t>
            </a:r>
          </a:p>
          <a:p>
            <a:pPr algn="just"/>
            <a:r>
              <a:rPr lang="uk-UA" sz="1300" dirty="0">
                <a:solidFill>
                  <a:schemeClr val="bg1"/>
                </a:solidFill>
              </a:rPr>
              <a:t>3. Привід </a:t>
            </a:r>
            <a:r>
              <a:rPr lang="uk-UA" sz="1300" i="1" u="sng" dirty="0">
                <a:solidFill>
                  <a:schemeClr val="bg1"/>
                </a:solidFill>
              </a:rPr>
              <a:t>може бути застосований до підозрюваного, обвинуваченого або свідка</a:t>
            </a:r>
            <a:r>
              <a:rPr lang="uk-UA" sz="1300" dirty="0">
                <a:solidFill>
                  <a:schemeClr val="bg1"/>
                </a:solidFill>
              </a:rPr>
              <a:t>. Привід свідка не може бути застосований до неповнолітньої особи, вагітної жінки, осіб з інвалідністю першої або другої груп, особи, яка одноосібно виховує дітей віком до шести років або дітей з інвалідністю, а також осіб, які згідно із цим Кодексом не можуть бути допитані як свідки.</a:t>
            </a:r>
          </a:p>
        </p:txBody>
      </p:sp>
    </p:spTree>
    <p:extLst>
      <p:ext uri="{BB962C8B-B14F-4D97-AF65-F5344CB8AC3E}">
        <p14:creationId xmlns:p14="http://schemas.microsoft.com/office/powerpoint/2010/main" val="147508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3.2. виклик до слідчого/прокурора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500" b="1" dirty="0">
                <a:solidFill>
                  <a:schemeClr val="bg1"/>
                </a:solidFill>
              </a:rPr>
              <a:t>Основні рекомендації:</a:t>
            </a:r>
          </a:p>
          <a:p>
            <a:pPr marL="342900" indent="-342900" algn="just">
              <a:buSzPct val="100000"/>
              <a:buFont typeface="+mj-lt"/>
              <a:buAutoNum type="arabicPeriod"/>
            </a:pPr>
            <a:r>
              <a:rPr lang="uk-UA" sz="1500" dirty="0">
                <a:solidFill>
                  <a:srgbClr val="000000"/>
                </a:solidFill>
              </a:rPr>
              <a:t>У разі отримання повістки про виклик фіксувати дату і час її отримання (це можна робити як письмово, так і усно під відеозапис). В окремих випадках розглянути можливість не розписуватись про її отримання (наприклад, якщо є ризики призначення слідчим/прокурором у майбутньому почеркознавчої судової експертизи проти ІТН).</a:t>
            </a:r>
          </a:p>
          <a:p>
            <a:pPr marL="342900" indent="-342900" algn="just">
              <a:buSzPct val="100000"/>
              <a:buFont typeface="+mj-lt"/>
              <a:buAutoNum type="arabicPeriod"/>
            </a:pPr>
            <a:r>
              <a:rPr lang="uk-UA" sz="1500" dirty="0">
                <a:solidFill>
                  <a:srgbClr val="000000"/>
                </a:solidFill>
              </a:rPr>
              <a:t>Якщо відсутні належні докази про отримання повістки про виклик, то, за порадою адвоката, приймати тактичне рішення (наприклад відтермінувати явку за нею на розумний строк, тощо).</a:t>
            </a:r>
          </a:p>
          <a:p>
            <a:pPr marL="342900" indent="-342900" algn="just">
              <a:buSzPct val="100000"/>
              <a:buFont typeface="+mj-lt"/>
              <a:buAutoNum type="arabicPeriod"/>
            </a:pPr>
            <a:r>
              <a:rPr lang="uk-UA" sz="1500" dirty="0">
                <a:solidFill>
                  <a:srgbClr val="000000"/>
                </a:solidFill>
              </a:rPr>
              <a:t>Інформувати слідчого/прокурора у письмовому вигляді за підписом адвоката з обов'язковим направленням її рекомендованим поштовим відправленням з повідомленням про вручення, про поважні причини неявки за викликом (за їх наявності).</a:t>
            </a:r>
          </a:p>
          <a:p>
            <a:pPr marL="342900" indent="-342900" algn="just">
              <a:buSzPct val="100000"/>
              <a:buFont typeface="+mj-lt"/>
              <a:buAutoNum type="arabicPeriod"/>
            </a:pPr>
            <a:r>
              <a:rPr lang="uk-UA" sz="1500" dirty="0">
                <a:solidFill>
                  <a:srgbClr val="000000"/>
                </a:solidFill>
              </a:rPr>
              <a:t>Перевіряти повістку про виклик на предмет її відповідності ст.ст. 133, 137 КПК України</a:t>
            </a:r>
            <a:r>
              <a:rPr lang="ru-RU" sz="1500" dirty="0">
                <a:solidFill>
                  <a:srgbClr val="000000"/>
                </a:solidFill>
              </a:rPr>
              <a:t> (у т.ч. щодо зазначення у ній конкретних процесуального статусу, в якому перебуває викликана особа, та процесуальної дії (дій), для участі в якій вона викликається).</a:t>
            </a:r>
            <a:endParaRPr lang="uk-UA" sz="1500" dirty="0">
              <a:solidFill>
                <a:srgbClr val="000000"/>
              </a:solidFill>
            </a:endParaRPr>
          </a:p>
          <a:p>
            <a:pPr marL="342900" indent="-342900" algn="just">
              <a:buSzPct val="100000"/>
              <a:buFont typeface="+mj-lt"/>
              <a:buAutoNum type="arabicPeriod"/>
            </a:pPr>
            <a:r>
              <a:rPr lang="uk-UA" sz="1500" dirty="0">
                <a:solidFill>
                  <a:srgbClr val="000000"/>
                </a:solidFill>
              </a:rPr>
              <a:t>Якщо повістка про виклик не відповідає вказаним вимогам, то, за порадою адвоката, приймати тактичне рішення, що відповідатиме конкретним обставинам (наприклад наполягати виправити повістку, а у разі відмови слідчого/прокурора зробити це, інформувати його письмово про те, що даний документ не може вважатись у розумінні КПК України повісткою про виклик і, відповідно, покладає на особу будь-які процесуальні обов'язки, з наступною неявкою за ним, тощо).</a:t>
            </a:r>
          </a:p>
        </p:txBody>
      </p:sp>
    </p:spTree>
    <p:extLst>
      <p:ext uri="{BB962C8B-B14F-4D97-AF65-F5344CB8AC3E}">
        <p14:creationId xmlns:p14="http://schemas.microsoft.com/office/powerpoint/2010/main" val="2103151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3.3. допит у якості свідка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350" b="1" dirty="0">
                <a:solidFill>
                  <a:schemeClr val="bg1"/>
                </a:solidFill>
              </a:rPr>
              <a:t>Ч. 1 ст. 65, ч. 1 ст. 66 КПК України</a:t>
            </a:r>
          </a:p>
          <a:p>
            <a:r>
              <a:rPr lang="uk-UA" sz="1350" dirty="0">
                <a:solidFill>
                  <a:schemeClr val="bg1"/>
                </a:solidFill>
              </a:rPr>
              <a:t>Свідком є фізична особа, якій відомі або можуть бути відомі обставини, що підлягають доказуванню під час кримінального провадження, і яка викликана для давання показань.</a:t>
            </a:r>
          </a:p>
          <a:p>
            <a:r>
              <a:rPr lang="ru-RU" sz="1350" b="1" i="1" u="sng" dirty="0">
                <a:solidFill>
                  <a:schemeClr val="bg1"/>
                </a:solidFill>
              </a:rPr>
              <a:t>Свідок має право:</a:t>
            </a:r>
          </a:p>
          <a:p>
            <a:r>
              <a:rPr lang="ru-RU" sz="1350" dirty="0">
                <a:solidFill>
                  <a:schemeClr val="bg1"/>
                </a:solidFill>
              </a:rPr>
              <a:t>1) знати, у зв’язку з чим і в якому кримінальному провадженні він допитується;</a:t>
            </a:r>
          </a:p>
          <a:p>
            <a:r>
              <a:rPr lang="ru-RU" sz="1350" dirty="0">
                <a:solidFill>
                  <a:schemeClr val="bg1"/>
                </a:solidFill>
              </a:rPr>
              <a:t>2) </a:t>
            </a:r>
            <a:r>
              <a:rPr lang="ru-RU" sz="1350" i="1" u="sng" dirty="0">
                <a:solidFill>
                  <a:schemeClr val="bg1"/>
                </a:solidFill>
              </a:rPr>
              <a:t>користуватися</a:t>
            </a:r>
            <a:r>
              <a:rPr lang="ru-RU" sz="1350" dirty="0">
                <a:solidFill>
                  <a:schemeClr val="bg1"/>
                </a:solidFill>
              </a:rPr>
              <a:t> під час давання показань та участі у проведенні інших процесуальних дій </a:t>
            </a:r>
            <a:r>
              <a:rPr lang="ru-RU" sz="1350" i="1" u="sng" dirty="0">
                <a:solidFill>
                  <a:schemeClr val="bg1"/>
                </a:solidFill>
              </a:rPr>
              <a:t>правовою допомогою адвоката</a:t>
            </a:r>
            <a:r>
              <a:rPr lang="ru-RU" sz="1350" dirty="0">
                <a:solidFill>
                  <a:schemeClr val="bg1"/>
                </a:solidFill>
              </a:rPr>
              <a:t>;</a:t>
            </a:r>
          </a:p>
          <a:p>
            <a:r>
              <a:rPr lang="ru-RU" sz="1350" dirty="0">
                <a:solidFill>
                  <a:schemeClr val="bg1"/>
                </a:solidFill>
              </a:rPr>
              <a:t>3) </a:t>
            </a:r>
            <a:r>
              <a:rPr lang="ru-RU" sz="1350" i="1" u="sng" dirty="0">
                <a:solidFill>
                  <a:schemeClr val="bg1"/>
                </a:solidFill>
              </a:rPr>
              <a:t>відмовитися давати показання щодо себе, близьких родичів та членів своєї сім’ї</a:t>
            </a:r>
            <a:r>
              <a:rPr lang="ru-RU" sz="1350" dirty="0">
                <a:solidFill>
                  <a:schemeClr val="bg1"/>
                </a:solidFill>
              </a:rPr>
              <a:t>, що можуть стати підставою для підозри, обвинувачення у вчиненні ним, близькими родичами чи членами його сім’ї кримінального правопорушення;</a:t>
            </a:r>
          </a:p>
          <a:p>
            <a:r>
              <a:rPr lang="ru-RU" sz="1350" dirty="0">
                <a:solidFill>
                  <a:schemeClr val="bg1"/>
                </a:solidFill>
              </a:rPr>
              <a:t>4) давати показання рідною або іншою мовою, якою він вільно володіє, і користуватися допомогою перекладача;</a:t>
            </a:r>
          </a:p>
          <a:p>
            <a:r>
              <a:rPr lang="ru-RU" sz="1350" dirty="0">
                <a:solidFill>
                  <a:schemeClr val="bg1"/>
                </a:solidFill>
              </a:rPr>
              <a:t>5) </a:t>
            </a:r>
            <a:r>
              <a:rPr lang="ru-RU" sz="1350" i="1" u="sng" dirty="0">
                <a:solidFill>
                  <a:schemeClr val="bg1"/>
                </a:solidFill>
              </a:rPr>
              <a:t>користуватися нотатками і документами при даванні показань</a:t>
            </a:r>
            <a:r>
              <a:rPr lang="ru-RU" sz="1350" dirty="0">
                <a:solidFill>
                  <a:schemeClr val="bg1"/>
                </a:solidFill>
              </a:rPr>
              <a:t> у тих випадках, коли показання стосуються будь-яких розрахунків та інших відомостей, </a:t>
            </a:r>
            <a:r>
              <a:rPr lang="ru-RU" sz="1350" i="1" u="sng" dirty="0">
                <a:solidFill>
                  <a:schemeClr val="bg1"/>
                </a:solidFill>
              </a:rPr>
              <a:t>які йому важко тримати в пам’яті</a:t>
            </a:r>
            <a:r>
              <a:rPr lang="ru-RU" sz="1350" dirty="0">
                <a:solidFill>
                  <a:schemeClr val="bg1"/>
                </a:solidFill>
              </a:rPr>
              <a:t>;</a:t>
            </a:r>
          </a:p>
          <a:p>
            <a:r>
              <a:rPr lang="ru-RU" sz="1350" dirty="0">
                <a:solidFill>
                  <a:schemeClr val="bg1"/>
                </a:solidFill>
              </a:rPr>
              <a:t>6) на відшкодування витрат, пов’язаних з викликом для давання показань;</a:t>
            </a:r>
          </a:p>
          <a:p>
            <a:r>
              <a:rPr lang="ru-RU" sz="1350" dirty="0">
                <a:solidFill>
                  <a:schemeClr val="bg1"/>
                </a:solidFill>
              </a:rPr>
              <a:t>7) </a:t>
            </a:r>
            <a:r>
              <a:rPr lang="ru-RU" sz="1350" i="1" u="sng" dirty="0">
                <a:solidFill>
                  <a:schemeClr val="bg1"/>
                </a:solidFill>
              </a:rPr>
              <a:t>ознайомлюватися з протоколом допиту</a:t>
            </a:r>
            <a:r>
              <a:rPr lang="ru-RU" sz="1350" i="1" dirty="0">
                <a:solidFill>
                  <a:schemeClr val="bg1"/>
                </a:solidFill>
              </a:rPr>
              <a:t> </a:t>
            </a:r>
            <a:r>
              <a:rPr lang="ru-RU" sz="1350" dirty="0">
                <a:solidFill>
                  <a:schemeClr val="bg1"/>
                </a:solidFill>
              </a:rPr>
              <a:t>та заявляти клопотання про внесення до нього змін, доповнень і зауважень, а також </a:t>
            </a:r>
            <a:r>
              <a:rPr lang="ru-RU" sz="1350" i="1" u="sng" dirty="0">
                <a:solidFill>
                  <a:schemeClr val="bg1"/>
                </a:solidFill>
              </a:rPr>
              <a:t>власноручно робити такі доповнення і зауваження</a:t>
            </a:r>
            <a:r>
              <a:rPr lang="ru-RU" sz="1350" dirty="0">
                <a:solidFill>
                  <a:schemeClr val="bg1"/>
                </a:solidFill>
              </a:rPr>
              <a:t>;</a:t>
            </a:r>
          </a:p>
          <a:p>
            <a:r>
              <a:rPr lang="ru-RU" sz="1350" dirty="0">
                <a:solidFill>
                  <a:schemeClr val="bg1"/>
                </a:solidFill>
              </a:rPr>
              <a:t>8) заявляти клопотання про забезпечення безпеки у випадках, передбачених законом;</a:t>
            </a:r>
          </a:p>
          <a:p>
            <a:r>
              <a:rPr lang="ru-RU" sz="1350" dirty="0">
                <a:solidFill>
                  <a:schemeClr val="bg1"/>
                </a:solidFill>
              </a:rPr>
              <a:t>9) заявляти відвід перекладачу.</a:t>
            </a:r>
          </a:p>
        </p:txBody>
      </p:sp>
    </p:spTree>
    <p:extLst>
      <p:ext uri="{BB962C8B-B14F-4D97-AF65-F5344CB8AC3E}">
        <p14:creationId xmlns:p14="http://schemas.microsoft.com/office/powerpoint/2010/main" val="24637515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3.3. допит у якості свідка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r>
              <a:rPr lang="uk-UA" sz="1200" b="1" dirty="0">
                <a:solidFill>
                  <a:schemeClr val="bg1"/>
                </a:solidFill>
              </a:rPr>
              <a:t>Ч. 2 ст. 66 КПК України</a:t>
            </a:r>
          </a:p>
          <a:p>
            <a:r>
              <a:rPr lang="uk-UA" sz="1200" b="1" i="1" u="sng" dirty="0">
                <a:solidFill>
                  <a:schemeClr val="bg1"/>
                </a:solidFill>
              </a:rPr>
              <a:t>Свідок зобов’язаний:</a:t>
            </a:r>
          </a:p>
          <a:p>
            <a:r>
              <a:rPr lang="uk-UA" sz="1200" dirty="0">
                <a:solidFill>
                  <a:schemeClr val="bg1"/>
                </a:solidFill>
              </a:rPr>
              <a:t>1) </a:t>
            </a:r>
            <a:r>
              <a:rPr lang="uk-UA" sz="1200" i="1" u="sng" dirty="0">
                <a:solidFill>
                  <a:schemeClr val="bg1"/>
                </a:solidFill>
              </a:rPr>
              <a:t>прибути за викликом</a:t>
            </a:r>
            <a:r>
              <a:rPr lang="uk-UA" sz="1200" dirty="0">
                <a:solidFill>
                  <a:schemeClr val="bg1"/>
                </a:solidFill>
              </a:rPr>
              <a:t> до слідчого, прокурора, слідчого судді чи суду;</a:t>
            </a:r>
          </a:p>
          <a:p>
            <a:r>
              <a:rPr lang="uk-UA" sz="1200" dirty="0">
                <a:solidFill>
                  <a:schemeClr val="bg1"/>
                </a:solidFill>
              </a:rPr>
              <a:t>2) </a:t>
            </a:r>
            <a:r>
              <a:rPr lang="uk-UA" sz="1200" i="1" u="sng" dirty="0">
                <a:solidFill>
                  <a:schemeClr val="bg1"/>
                </a:solidFill>
              </a:rPr>
              <a:t>давати правдиві показання</a:t>
            </a:r>
            <a:r>
              <a:rPr lang="uk-UA" sz="1200" dirty="0">
                <a:solidFill>
                  <a:schemeClr val="bg1"/>
                </a:solidFill>
              </a:rPr>
              <a:t> під час досудового розслідування та судового розгляду;</a:t>
            </a:r>
          </a:p>
          <a:p>
            <a:r>
              <a:rPr lang="uk-UA" sz="1200" dirty="0">
                <a:solidFill>
                  <a:schemeClr val="bg1"/>
                </a:solidFill>
              </a:rPr>
              <a:t>3) </a:t>
            </a:r>
            <a:r>
              <a:rPr lang="uk-UA" sz="1200" i="1" u="sng" dirty="0">
                <a:solidFill>
                  <a:schemeClr val="bg1"/>
                </a:solidFill>
              </a:rPr>
              <a:t>не розголошувати без дозволу</a:t>
            </a:r>
            <a:r>
              <a:rPr lang="uk-UA" sz="1200" dirty="0">
                <a:solidFill>
                  <a:schemeClr val="bg1"/>
                </a:solidFill>
              </a:rPr>
              <a:t> слідчого, прокурора, суду </a:t>
            </a:r>
            <a:r>
              <a:rPr lang="uk-UA" sz="1200" i="1" u="sng" dirty="0">
                <a:solidFill>
                  <a:schemeClr val="bg1"/>
                </a:solidFill>
              </a:rPr>
              <a:t>відомості, які безпосередньо стосуються суті кримінального провадження та процесуальних дій</a:t>
            </a:r>
            <a:r>
              <a:rPr lang="uk-UA" sz="1200" dirty="0">
                <a:solidFill>
                  <a:schemeClr val="bg1"/>
                </a:solidFill>
              </a:rPr>
              <a:t>, що здійснюються (здійснювалися) під час нього, і які стали відомі свідку у зв’язку з виконанням його обов’язків.</a:t>
            </a:r>
          </a:p>
          <a:p>
            <a:pPr algn="just"/>
            <a:r>
              <a:rPr lang="ru-RU" sz="1200" b="1" dirty="0">
                <a:solidFill>
                  <a:schemeClr val="bg1"/>
                </a:solidFill>
              </a:rPr>
              <a:t>Ч.ч. 1, 3, 4 ст. 95 КПК України</a:t>
            </a:r>
          </a:p>
          <a:p>
            <a:pPr algn="just"/>
            <a:r>
              <a:rPr lang="ru-RU" sz="1200" dirty="0">
                <a:solidFill>
                  <a:schemeClr val="bg1"/>
                </a:solidFill>
              </a:rPr>
              <a:t>1. Показання – </a:t>
            </a:r>
            <a:r>
              <a:rPr lang="ru-RU" sz="1200" i="1" u="sng" dirty="0">
                <a:solidFill>
                  <a:schemeClr val="bg1"/>
                </a:solidFill>
              </a:rPr>
              <a:t>це відомості, які надаються в усній або письмовій формі під час допиту</a:t>
            </a:r>
            <a:r>
              <a:rPr lang="ru-RU" sz="1200" i="1" dirty="0">
                <a:solidFill>
                  <a:schemeClr val="bg1"/>
                </a:solidFill>
              </a:rPr>
              <a:t> </a:t>
            </a:r>
            <a:r>
              <a:rPr lang="ru-RU" sz="1200" dirty="0">
                <a:solidFill>
                  <a:schemeClr val="bg1"/>
                </a:solidFill>
              </a:rPr>
              <a:t>підозрюваним, обвинуваченим, </a:t>
            </a:r>
            <a:r>
              <a:rPr lang="ru-RU" sz="1200" i="1" u="sng" dirty="0">
                <a:solidFill>
                  <a:schemeClr val="bg1"/>
                </a:solidFill>
              </a:rPr>
              <a:t>свідком</a:t>
            </a:r>
            <a:r>
              <a:rPr lang="ru-RU" sz="1200" dirty="0">
                <a:solidFill>
                  <a:schemeClr val="bg1"/>
                </a:solidFill>
              </a:rPr>
              <a:t>, потерпілим, експертом щодо відомих їм обставин у кримінальному провадженні, що мають значення для цього кримінального провадження.</a:t>
            </a:r>
          </a:p>
          <a:p>
            <a:pPr algn="just"/>
            <a:r>
              <a:rPr lang="ru-RU" sz="1200" dirty="0">
                <a:solidFill>
                  <a:schemeClr val="bg1"/>
                </a:solidFill>
              </a:rPr>
              <a:t>3. </a:t>
            </a:r>
            <a:r>
              <a:rPr lang="ru-RU" sz="1200" i="1" u="sng" dirty="0">
                <a:solidFill>
                  <a:schemeClr val="bg1"/>
                </a:solidFill>
              </a:rPr>
              <a:t>Свідок зобов’язаний давати показання</a:t>
            </a:r>
            <a:r>
              <a:rPr lang="ru-RU" sz="1200" i="1" dirty="0">
                <a:solidFill>
                  <a:schemeClr val="bg1"/>
                </a:solidFill>
              </a:rPr>
              <a:t> </a:t>
            </a:r>
            <a:r>
              <a:rPr lang="ru-RU" sz="1200" dirty="0">
                <a:solidFill>
                  <a:schemeClr val="bg1"/>
                </a:solidFill>
              </a:rPr>
              <a:t>слідчому, прокурору, слідчому судді та суду, а експерт - слідчому судді та суду </a:t>
            </a:r>
            <a:r>
              <a:rPr lang="ru-RU" sz="1200" i="1" u="sng" dirty="0">
                <a:solidFill>
                  <a:schemeClr val="bg1"/>
                </a:solidFill>
              </a:rPr>
              <a:t>в установленому цим Кодексом порядку</a:t>
            </a:r>
            <a:r>
              <a:rPr lang="ru-RU" sz="1200" dirty="0">
                <a:solidFill>
                  <a:schemeClr val="bg1"/>
                </a:solidFill>
              </a:rPr>
              <a:t>.</a:t>
            </a:r>
          </a:p>
          <a:p>
            <a:pPr algn="just"/>
            <a:r>
              <a:rPr lang="ru-RU" sz="1200" dirty="0">
                <a:solidFill>
                  <a:schemeClr val="bg1"/>
                </a:solidFill>
              </a:rPr>
              <a:t>4. </a:t>
            </a:r>
            <a:r>
              <a:rPr lang="ru-RU" sz="1200" u="sng" dirty="0">
                <a:solidFill>
                  <a:schemeClr val="bg1"/>
                </a:solidFill>
              </a:rPr>
              <a:t>Суд може обґрунтовувати свої висновки лише на показаннях, які він безпосередньо сприймав під час судового засідання</a:t>
            </a:r>
            <a:r>
              <a:rPr lang="ru-RU" sz="1200" dirty="0">
                <a:solidFill>
                  <a:schemeClr val="bg1"/>
                </a:solidFill>
              </a:rPr>
              <a:t>, або отриманих у порядку, передбаченому статтею 225 (допит під час досудового розслідування в судовому засіданні) цього Кодексу. </a:t>
            </a:r>
            <a:r>
              <a:rPr lang="ru-RU" sz="1200" i="1" u="sng" dirty="0">
                <a:solidFill>
                  <a:schemeClr val="bg1"/>
                </a:solidFill>
              </a:rPr>
              <a:t>Суд не вправі обґрунтовувати судові рішення показаннями, наданими слідчому, прокурору, або посилатися на них, крім порядку отримання показань, визначеного статтею 615 цього Кодексу</a:t>
            </a:r>
            <a:r>
              <a:rPr lang="ru-RU" sz="1200" dirty="0">
                <a:solidFill>
                  <a:schemeClr val="bg1"/>
                </a:solidFill>
              </a:rPr>
              <a:t>. </a:t>
            </a:r>
          </a:p>
          <a:p>
            <a:pPr algn="just"/>
            <a:r>
              <a:rPr lang="ru-RU" sz="1200" b="1" dirty="0">
                <a:solidFill>
                  <a:schemeClr val="bg1"/>
                </a:solidFill>
              </a:rPr>
              <a:t>Ч. 11 ст. 615 КПК України</a:t>
            </a:r>
          </a:p>
          <a:p>
            <a:pPr algn="just"/>
            <a:r>
              <a:rPr lang="ru-RU" sz="1200" dirty="0">
                <a:solidFill>
                  <a:schemeClr val="bg1"/>
                </a:solidFill>
              </a:rPr>
              <a:t>Показання, отримані під час допиту свідка, потерпілого, у тому числі одночасного допиту двох чи більше вже допитаних осіб, у кримінальному провадженні, що здійснюється </a:t>
            </a:r>
            <a:r>
              <a:rPr lang="ru-RU" sz="1200" i="1" u="sng" dirty="0">
                <a:solidFill>
                  <a:schemeClr val="bg1"/>
                </a:solidFill>
              </a:rPr>
              <a:t>в умовах воєнного с</a:t>
            </a:r>
            <a:r>
              <a:rPr lang="ru-RU" sz="1200" dirty="0">
                <a:solidFill>
                  <a:schemeClr val="bg1"/>
                </a:solidFill>
              </a:rPr>
              <a:t>тану, можуть бути використані як докази в суді виключно у випадку, </a:t>
            </a:r>
            <a:r>
              <a:rPr lang="ru-RU" sz="1200" i="1" u="sng" dirty="0">
                <a:solidFill>
                  <a:schemeClr val="bg1"/>
                </a:solidFill>
              </a:rPr>
              <a:t>якщо хід і результати такого допиту фіксувалися за допомогою доступних технічних засобів відеофіксації</a:t>
            </a:r>
            <a:r>
              <a:rPr lang="ru-RU" sz="1200" dirty="0">
                <a:solidFill>
                  <a:schemeClr val="bg1"/>
                </a:solidFill>
              </a:rPr>
              <a:t>.</a:t>
            </a:r>
          </a:p>
        </p:txBody>
      </p:sp>
    </p:spTree>
    <p:extLst>
      <p:ext uri="{BB962C8B-B14F-4D97-AF65-F5344CB8AC3E}">
        <p14:creationId xmlns:p14="http://schemas.microsoft.com/office/powerpoint/2010/main" val="4169149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594360"/>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3.3. допит у якості свідка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280160"/>
            <a:ext cx="10136188" cy="5181600"/>
          </a:xfrm>
        </p:spPr>
        <p:txBody>
          <a:bodyPr>
            <a:noAutofit/>
          </a:bodyPr>
          <a:lstStyle/>
          <a:p>
            <a:endParaRPr lang="ru-RU" sz="1700" b="1" dirty="0">
              <a:solidFill>
                <a:schemeClr val="bg1"/>
              </a:solidFill>
            </a:endParaRPr>
          </a:p>
          <a:p>
            <a:endParaRPr lang="ru-RU" sz="1700" b="1" dirty="0">
              <a:solidFill>
                <a:schemeClr val="bg1"/>
              </a:solidFill>
            </a:endParaRPr>
          </a:p>
          <a:p>
            <a:r>
              <a:rPr lang="ru-RU" sz="1300" b="1" dirty="0">
                <a:solidFill>
                  <a:schemeClr val="bg1"/>
                </a:solidFill>
              </a:rPr>
              <a:t>Ч. 1 ст. 63 Конституції України</a:t>
            </a:r>
          </a:p>
          <a:p>
            <a:r>
              <a:rPr lang="ru-RU" sz="1300" dirty="0">
                <a:solidFill>
                  <a:schemeClr val="bg1"/>
                </a:solidFill>
              </a:rPr>
              <a:t>Особа не несе відповідальності за відмову давати показання або пояснення щодо себе, членів сім'ї чи близьких родичів, коло яких визначається законом.</a:t>
            </a:r>
          </a:p>
          <a:p>
            <a:r>
              <a:rPr lang="ru-RU" sz="1300" b="1" dirty="0">
                <a:solidFill>
                  <a:schemeClr val="bg1"/>
                </a:solidFill>
              </a:rPr>
              <a:t>Ч.ч. 1, 3 ст. 18 КПК України</a:t>
            </a:r>
          </a:p>
          <a:p>
            <a:pPr algn="just"/>
            <a:r>
              <a:rPr lang="ru-RU" sz="1300" dirty="0">
                <a:solidFill>
                  <a:schemeClr val="bg1"/>
                </a:solidFill>
              </a:rPr>
              <a:t>1. Жодна особа не може бути примушена визнати свою винуватість у вчиненні кримінального правопорушення або примушена давати пояснення, показання, які можуть стати підставою для підозри, обвинувачення у вчиненні нею кримінального правопорушення.</a:t>
            </a:r>
          </a:p>
          <a:p>
            <a:pPr algn="just"/>
            <a:r>
              <a:rPr lang="ru-RU" sz="1300" dirty="0">
                <a:solidFill>
                  <a:schemeClr val="bg1"/>
                </a:solidFill>
              </a:rPr>
              <a:t>3. Жодна особа не може бути примушена давати пояснення, показання, які можуть стати підставою для підозри, обвинувачення у вчиненні її близькими родичами чи членами її сім’ї кримінального правопорушення.</a:t>
            </a:r>
          </a:p>
          <a:p>
            <a:pPr algn="just"/>
            <a:r>
              <a:rPr lang="uk-UA" sz="1300" b="1" dirty="0">
                <a:solidFill>
                  <a:schemeClr val="bg1"/>
                </a:solidFill>
              </a:rPr>
              <a:t>Ст. 385 КК України. </a:t>
            </a:r>
            <a:r>
              <a:rPr lang="uk-UA" sz="1300" b="1" u="sng" dirty="0">
                <a:solidFill>
                  <a:schemeClr val="bg1"/>
                </a:solidFill>
              </a:rPr>
              <a:t>Відмова свідка від давання показань </a:t>
            </a:r>
            <a:r>
              <a:rPr lang="uk-UA" sz="1300" b="1" dirty="0">
                <a:solidFill>
                  <a:schemeClr val="bg1"/>
                </a:solidFill>
              </a:rPr>
              <a:t>або відмова експерта чи перекладача від виконання покладених на них обов'язків</a:t>
            </a:r>
          </a:p>
          <a:p>
            <a:pPr algn="just"/>
            <a:r>
              <a:rPr lang="uk-UA" sz="1300" dirty="0">
                <a:solidFill>
                  <a:schemeClr val="bg1"/>
                </a:solidFill>
              </a:rPr>
              <a:t>1. </a:t>
            </a:r>
            <a:r>
              <a:rPr lang="uk-UA" sz="1300" b="1" i="1" u="sng" dirty="0">
                <a:solidFill>
                  <a:schemeClr val="bg1"/>
                </a:solidFill>
              </a:rPr>
              <a:t>Відмова свідка від давання показань</a:t>
            </a:r>
            <a:r>
              <a:rPr lang="uk-UA" sz="1300" b="1" i="1" dirty="0">
                <a:solidFill>
                  <a:schemeClr val="bg1"/>
                </a:solidFill>
              </a:rPr>
              <a:t> </a:t>
            </a:r>
            <a:r>
              <a:rPr lang="uk-UA" sz="1300" dirty="0">
                <a:solidFill>
                  <a:schemeClr val="bg1"/>
                </a:solidFill>
              </a:rPr>
              <a:t>або відмова експерта чи перекладача </a:t>
            </a:r>
            <a:r>
              <a:rPr lang="uk-UA" sz="1300" b="1" i="1" u="sng" dirty="0">
                <a:solidFill>
                  <a:schemeClr val="bg1"/>
                </a:solidFill>
              </a:rPr>
              <a:t>без поважних причин від виконання покладених на них обов'язків у суді</a:t>
            </a:r>
            <a:r>
              <a:rPr lang="uk-UA" sz="1300" dirty="0">
                <a:solidFill>
                  <a:schemeClr val="bg1"/>
                </a:solidFill>
              </a:rPr>
              <a:t>, Вищій раді правосуддя, Конституційному Суді України</a:t>
            </a:r>
            <a:r>
              <a:rPr lang="uk-UA" sz="1300" b="1" i="1" dirty="0">
                <a:solidFill>
                  <a:schemeClr val="bg1"/>
                </a:solidFill>
              </a:rPr>
              <a:t> </a:t>
            </a:r>
            <a:r>
              <a:rPr lang="uk-UA" sz="1300" b="1" i="1" u="sng" dirty="0">
                <a:solidFill>
                  <a:schemeClr val="bg1"/>
                </a:solidFill>
              </a:rPr>
              <a:t>або під час провадження досудового розслідування</a:t>
            </a:r>
            <a:r>
              <a:rPr lang="uk-UA" sz="1300" dirty="0">
                <a:solidFill>
                  <a:schemeClr val="bg1"/>
                </a:solidFill>
              </a:rPr>
              <a:t>, здійснення виконавчого провадження, розслідування тимчасовою слідчою комісією чи спеціальною тимчасовою слідчою комісією Верховної Ради України –</a:t>
            </a:r>
          </a:p>
          <a:p>
            <a:pPr algn="just"/>
            <a:r>
              <a:rPr lang="uk-UA" sz="1300" dirty="0">
                <a:solidFill>
                  <a:schemeClr val="bg1"/>
                </a:solidFill>
              </a:rPr>
              <a:t>караються </a:t>
            </a:r>
            <a:r>
              <a:rPr lang="uk-UA" sz="1300" i="1" u="sng" dirty="0">
                <a:solidFill>
                  <a:schemeClr val="bg1"/>
                </a:solidFill>
              </a:rPr>
              <a:t>штрафом</a:t>
            </a:r>
            <a:r>
              <a:rPr lang="uk-UA" sz="1300" dirty="0">
                <a:solidFill>
                  <a:schemeClr val="bg1"/>
                </a:solidFill>
              </a:rPr>
              <a:t> від п'ятдесяти до трьохсот неоподатковуваних мінімумів доходів громадян або пробаційним наглядом на строк до двох років.</a:t>
            </a:r>
            <a:r>
              <a:rPr lang="uk-UA" sz="1300" i="1" dirty="0">
                <a:solidFill>
                  <a:schemeClr val="dk1"/>
                </a:solidFill>
              </a:rPr>
              <a:t> (</a:t>
            </a:r>
            <a:r>
              <a:rPr lang="uk-UA" sz="1300" i="1" u="sng" dirty="0">
                <a:solidFill>
                  <a:schemeClr val="dk1"/>
                </a:solidFill>
              </a:rPr>
              <a:t>17 х 50 = 850 грн.</a:t>
            </a:r>
            <a:r>
              <a:rPr lang="uk-UA" sz="1300" i="1" dirty="0">
                <a:solidFill>
                  <a:schemeClr val="dk1"/>
                </a:solidFill>
              </a:rPr>
              <a:t>; </a:t>
            </a:r>
            <a:r>
              <a:rPr lang="uk-UA" sz="1300" i="1" u="sng" dirty="0">
                <a:solidFill>
                  <a:schemeClr val="dk1"/>
                </a:solidFill>
              </a:rPr>
              <a:t>17 х 300 = 5 100 грн.</a:t>
            </a:r>
            <a:r>
              <a:rPr lang="uk-UA" sz="1300" i="1" dirty="0">
                <a:solidFill>
                  <a:schemeClr val="dk1"/>
                </a:solidFill>
              </a:rPr>
              <a:t>)</a:t>
            </a:r>
            <a:endParaRPr lang="uk-UA" sz="1300" i="1" dirty="0"/>
          </a:p>
          <a:p>
            <a:pPr algn="just"/>
            <a:r>
              <a:rPr lang="uk-UA" sz="1300" dirty="0">
                <a:solidFill>
                  <a:schemeClr val="bg1"/>
                </a:solidFill>
              </a:rPr>
              <a:t>2. </a:t>
            </a:r>
            <a:r>
              <a:rPr lang="uk-UA" sz="1300" b="1" i="1" u="sng" dirty="0">
                <a:solidFill>
                  <a:schemeClr val="bg1"/>
                </a:solidFill>
              </a:rPr>
              <a:t>Не підлягає кримінальній відповідальності особа за відмову давати показання під час провадження досудового розслідування або в суді щодо себе, а також членів її сім'ї чи близьких родичів, коло яких визначається законом</a:t>
            </a:r>
            <a:r>
              <a:rPr lang="uk-UA" sz="1300" dirty="0">
                <a:solidFill>
                  <a:schemeClr val="bg1"/>
                </a:solidFill>
              </a:rPr>
              <a:t>.</a:t>
            </a:r>
            <a:endParaRPr lang="ru-RU" sz="1300" b="1" dirty="0">
              <a:solidFill>
                <a:schemeClr val="bg1"/>
              </a:solidFill>
            </a:endParaRPr>
          </a:p>
          <a:p>
            <a:endParaRPr lang="ru-RU" sz="1400" dirty="0">
              <a:solidFill>
                <a:schemeClr val="bg1"/>
              </a:solidFill>
            </a:endParaRPr>
          </a:p>
          <a:p>
            <a:endParaRPr lang="ru-RU" sz="1400" dirty="0">
              <a:solidFill>
                <a:schemeClr val="bg1"/>
              </a:solidFill>
            </a:endParaRPr>
          </a:p>
        </p:txBody>
      </p:sp>
    </p:spTree>
    <p:extLst>
      <p:ext uri="{BB962C8B-B14F-4D97-AF65-F5344CB8AC3E}">
        <p14:creationId xmlns:p14="http://schemas.microsoft.com/office/powerpoint/2010/main" val="4077508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49624"/>
            <a:ext cx="10058400" cy="735105"/>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3.3. допит у якості свідка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84730"/>
            <a:ext cx="10136188" cy="5567530"/>
          </a:xfrm>
        </p:spPr>
        <p:txBody>
          <a:bodyPr>
            <a:noAutofit/>
          </a:bodyPr>
          <a:lstStyle/>
          <a:p>
            <a:endParaRPr lang="ru-RU" sz="1700" b="1" dirty="0">
              <a:solidFill>
                <a:schemeClr val="bg1"/>
              </a:solidFill>
            </a:endParaRPr>
          </a:p>
          <a:p>
            <a:endParaRPr lang="ru-RU" sz="1700" b="1" dirty="0">
              <a:solidFill>
                <a:schemeClr val="bg1"/>
              </a:solidFill>
            </a:endParaRPr>
          </a:p>
          <a:p>
            <a:r>
              <a:rPr lang="ru-RU" sz="1250" b="1" dirty="0">
                <a:solidFill>
                  <a:schemeClr val="bg1"/>
                </a:solidFill>
              </a:rPr>
              <a:t>Основні рекомендації:</a:t>
            </a:r>
          </a:p>
          <a:p>
            <a:pPr marL="342900" indent="-342900">
              <a:buSzPct val="100000"/>
              <a:buFont typeface="+mj-lt"/>
              <a:buAutoNum type="arabicPeriod"/>
            </a:pPr>
            <a:r>
              <a:rPr lang="ru-RU" sz="1250" dirty="0">
                <a:solidFill>
                  <a:schemeClr val="bg1"/>
                </a:solidFill>
              </a:rPr>
              <a:t>Заздалегідь дізнатись, у зв’язку з чим і в якому кримінальному провадженні допитуватиметься особа, та ініціювати підготувку до допиту з адвокатом.</a:t>
            </a:r>
          </a:p>
          <a:p>
            <a:pPr marL="342900" indent="-342900">
              <a:buSzPct val="100000"/>
              <a:buFont typeface="+mj-lt"/>
              <a:buAutoNum type="arabicPeriod"/>
            </a:pPr>
            <a:r>
              <a:rPr lang="ru-RU" sz="1250" dirty="0">
                <a:solidFill>
                  <a:schemeClr val="bg1"/>
                </a:solidFill>
              </a:rPr>
              <a:t>Наполягати на отриманні повістки, яка б відповідала вимогам  ст.ст. 133, 137 КПК України (у т.ч. із зазначенням конкретних процесуального статусу, в якому перебуває викликана особа, та процесуальної дії (дій), для участі в якій вона викликається).</a:t>
            </a:r>
          </a:p>
          <a:p>
            <a:pPr marL="342900" indent="-342900">
              <a:buSzPct val="100000"/>
              <a:buFont typeface="+mj-lt"/>
              <a:buAutoNum type="arabicPeriod"/>
            </a:pPr>
            <a:r>
              <a:rPr lang="ru-RU" sz="1250" dirty="0">
                <a:solidFill>
                  <a:schemeClr val="bg1"/>
                </a:solidFill>
              </a:rPr>
              <a:t>Користуватись правничою допомогою адвоката під час допиту (п. 2 ч. 1 ст. 66 КПК України).</a:t>
            </a:r>
          </a:p>
          <a:p>
            <a:pPr marL="342900" indent="-342900">
              <a:buSzPct val="100000"/>
              <a:buFont typeface="+mj-lt"/>
              <a:buAutoNum type="arabicPeriod"/>
            </a:pPr>
            <a:r>
              <a:rPr lang="ru-RU" sz="1250" dirty="0">
                <a:solidFill>
                  <a:schemeClr val="bg1"/>
                </a:solidFill>
              </a:rPr>
              <a:t>Користуватись правом не свідчити проти себе, членів сім'ї чи близьких родичів (ч. 1 ст. 63 Конституції України, ч.ч. 1, 3 ст. 18, п. 3 ч. 1 ст. 66 КПК України).</a:t>
            </a:r>
          </a:p>
          <a:p>
            <a:pPr marL="342900" indent="-342900">
              <a:buSzPct val="100000"/>
              <a:buFont typeface="+mj-lt"/>
              <a:buAutoNum type="arabicPeriod"/>
            </a:pPr>
            <a:r>
              <a:rPr lang="ru-RU" sz="1250" dirty="0">
                <a:solidFill>
                  <a:schemeClr val="bg1"/>
                </a:solidFill>
              </a:rPr>
              <a:t>Дотримуватись обраної заздалегідь з адвокатом тактики поведінки:</a:t>
            </a:r>
          </a:p>
          <a:p>
            <a:pPr marL="285750" indent="-285750">
              <a:buFont typeface="Arial" panose="020B0604020202020204" pitchFamily="34" charset="0"/>
              <a:buChar char="•"/>
            </a:pPr>
            <a:r>
              <a:rPr lang="ru-RU" sz="1250" dirty="0">
                <a:solidFill>
                  <a:schemeClr val="bg1"/>
                </a:solidFill>
              </a:rPr>
              <a:t>бути спокійним, не поспішати відповідати на питання</a:t>
            </a:r>
            <a:r>
              <a:rPr lang="uk-UA" sz="1250" dirty="0">
                <a:solidFill>
                  <a:schemeClr val="bg1"/>
                </a:solidFill>
              </a:rPr>
              <a:t>, </a:t>
            </a:r>
            <a:r>
              <a:rPr lang="ru-RU" sz="1250" dirty="0">
                <a:solidFill>
                  <a:schemeClr val="bg1"/>
                </a:solidFill>
              </a:rPr>
              <a:t>не казати зайвого, відповідати на питання коротко і у межах поставленного питання (пам</a:t>
            </a:r>
            <a:r>
              <a:rPr lang="en-US" sz="1250" dirty="0">
                <a:solidFill>
                  <a:schemeClr val="bg1"/>
                </a:solidFill>
              </a:rPr>
              <a:t>’</a:t>
            </a:r>
            <a:r>
              <a:rPr lang="ru-RU" sz="1250" dirty="0">
                <a:solidFill>
                  <a:schemeClr val="bg1"/>
                </a:solidFill>
              </a:rPr>
              <a:t>ятати, що слідчий/прокурор не мож</a:t>
            </a:r>
            <a:r>
              <a:rPr lang="uk-UA" sz="1250" dirty="0">
                <a:solidFill>
                  <a:schemeClr val="bg1"/>
                </a:solidFill>
              </a:rPr>
              <a:t>е</a:t>
            </a:r>
            <a:r>
              <a:rPr lang="ru-RU" sz="1250" dirty="0">
                <a:solidFill>
                  <a:schemeClr val="bg1"/>
                </a:solidFill>
              </a:rPr>
              <a:t> нав</a:t>
            </a:r>
            <a:r>
              <a:rPr lang="en-US" sz="1250" dirty="0">
                <a:solidFill>
                  <a:schemeClr val="bg1"/>
                </a:solidFill>
              </a:rPr>
              <a:t>’</a:t>
            </a:r>
            <a:r>
              <a:rPr lang="ru-RU" sz="1250" dirty="0">
                <a:solidFill>
                  <a:schemeClr val="bg1"/>
                </a:solidFill>
              </a:rPr>
              <a:t>язувати свідкові, як йому відповідати);</a:t>
            </a:r>
          </a:p>
          <a:p>
            <a:pPr marL="285750" indent="-285750">
              <a:buFont typeface="Arial" panose="020B0604020202020204" pitchFamily="34" charset="0"/>
              <a:buChar char="•"/>
            </a:pPr>
            <a:r>
              <a:rPr lang="ru-RU" sz="1250" dirty="0">
                <a:solidFill>
                  <a:schemeClr val="bg1"/>
                </a:solidFill>
              </a:rPr>
              <a:t>казаити, лише те у чому впевнений та, що пам</a:t>
            </a:r>
            <a:r>
              <a:rPr lang="en-US" sz="1250" dirty="0">
                <a:solidFill>
                  <a:schemeClr val="bg1"/>
                </a:solidFill>
              </a:rPr>
              <a:t>’</a:t>
            </a:r>
            <a:r>
              <a:rPr lang="ru-RU" sz="1250" dirty="0">
                <a:solidFill>
                  <a:schemeClr val="bg1"/>
                </a:solidFill>
              </a:rPr>
              <a:t>ятаєш</a:t>
            </a:r>
            <a:r>
              <a:rPr lang="en-US" sz="1250" dirty="0">
                <a:solidFill>
                  <a:schemeClr val="bg1"/>
                </a:solidFill>
              </a:rPr>
              <a:t> (</a:t>
            </a:r>
            <a:r>
              <a:rPr lang="uk-UA" sz="1250" dirty="0">
                <a:solidFill>
                  <a:schemeClr val="bg1"/>
                </a:solidFill>
              </a:rPr>
              <a:t>в іншому випадку можна застосувати слова «імовірно», «можливо», «якщо я не помиляють», «на мою думку», тощо</a:t>
            </a:r>
            <a:r>
              <a:rPr lang="en-US" sz="1250" dirty="0">
                <a:solidFill>
                  <a:schemeClr val="bg1"/>
                </a:solidFill>
              </a:rPr>
              <a:t>)</a:t>
            </a:r>
            <a:r>
              <a:rPr lang="ru-RU" sz="1250" dirty="0">
                <a:solidFill>
                  <a:schemeClr val="bg1"/>
                </a:solidFill>
              </a:rPr>
              <a:t>;</a:t>
            </a:r>
          </a:p>
          <a:p>
            <a:pPr marL="285750" indent="-285750">
              <a:buFont typeface="Arial" panose="020B0604020202020204" pitchFamily="34" charset="0"/>
              <a:buChar char="•"/>
            </a:pPr>
            <a:r>
              <a:rPr lang="ru-RU" sz="1250" dirty="0">
                <a:solidFill>
                  <a:schemeClr val="bg1"/>
                </a:solidFill>
              </a:rPr>
              <a:t>пам</a:t>
            </a:r>
            <a:r>
              <a:rPr lang="en-US" sz="1250" dirty="0">
                <a:solidFill>
                  <a:schemeClr val="bg1"/>
                </a:solidFill>
              </a:rPr>
              <a:t>’</a:t>
            </a:r>
            <a:r>
              <a:rPr lang="ru-RU" sz="1250" dirty="0">
                <a:solidFill>
                  <a:schemeClr val="bg1"/>
                </a:solidFill>
              </a:rPr>
              <a:t>ятати про заборону під час прямого допиту ставити навідні запитання, тобто запитання, у формулюванні яких міститься відповідь, частина відповіді або підказка до неї;</a:t>
            </a:r>
          </a:p>
          <a:p>
            <a:pPr marL="285750" indent="-285750">
              <a:buFont typeface="Arial" panose="020B0604020202020204" pitchFamily="34" charset="0"/>
              <a:buChar char="•"/>
            </a:pPr>
            <a:r>
              <a:rPr lang="ru-RU" sz="1250" dirty="0">
                <a:solidFill>
                  <a:schemeClr val="bg1"/>
                </a:solidFill>
              </a:rPr>
              <a:t>у разі необхідності, просити перерву у допиті (вийти у туалет, покурити тощо);</a:t>
            </a:r>
          </a:p>
          <a:p>
            <a:pPr marL="285750" indent="-285750">
              <a:buFont typeface="Arial" panose="020B0604020202020204" pitchFamily="34" charset="0"/>
              <a:buChar char="•"/>
            </a:pPr>
            <a:r>
              <a:rPr lang="ru-RU" sz="1250" dirty="0">
                <a:solidFill>
                  <a:schemeClr val="bg1"/>
                </a:solidFill>
              </a:rPr>
              <a:t>не погоджуватись під час допити на проведення інших процесуальних (слідчих) дій (огляд документів та/або людей, відібрання зразків підписів, слідчий експеремент тощо);</a:t>
            </a:r>
            <a:endParaRPr lang="uk-UA" sz="1250" dirty="0">
              <a:solidFill>
                <a:schemeClr val="bg1"/>
              </a:solidFill>
            </a:endParaRPr>
          </a:p>
          <a:p>
            <a:pPr marL="285750" indent="-285750">
              <a:buFont typeface="Arial" panose="020B0604020202020204" pitchFamily="34" charset="0"/>
              <a:buChar char="•"/>
            </a:pPr>
            <a:r>
              <a:rPr lang="uk-UA" sz="1250" dirty="0">
                <a:solidFill>
                  <a:schemeClr val="bg1"/>
                </a:solidFill>
              </a:rPr>
              <a:t>п</a:t>
            </a:r>
            <a:r>
              <a:rPr lang="ru-RU" sz="1250" dirty="0">
                <a:solidFill>
                  <a:schemeClr val="bg1"/>
                </a:solidFill>
              </a:rPr>
              <a:t>ам</a:t>
            </a:r>
            <a:r>
              <a:rPr lang="en-US" sz="1250" dirty="0">
                <a:solidFill>
                  <a:schemeClr val="bg1"/>
                </a:solidFill>
              </a:rPr>
              <a:t>’</a:t>
            </a:r>
            <a:r>
              <a:rPr lang="ru-RU" sz="1250" dirty="0">
                <a:solidFill>
                  <a:schemeClr val="bg1"/>
                </a:solidFill>
              </a:rPr>
              <a:t>ятати про те, що фактично ніхто не може змусити вас підписати протокол допиту свідка (його може підписати адвокат);</a:t>
            </a:r>
          </a:p>
          <a:p>
            <a:pPr marL="285750" indent="-285750">
              <a:buFont typeface="Arial" panose="020B0604020202020204" pitchFamily="34" charset="0"/>
              <a:buChar char="•"/>
            </a:pPr>
            <a:r>
              <a:rPr lang="uk-UA" sz="1250" dirty="0">
                <a:solidFill>
                  <a:schemeClr val="bg1"/>
                </a:solidFill>
              </a:rPr>
              <a:t>п</a:t>
            </a:r>
            <a:r>
              <a:rPr lang="ru-RU" sz="1250" dirty="0">
                <a:solidFill>
                  <a:schemeClr val="bg1"/>
                </a:solidFill>
              </a:rPr>
              <a:t>ам</a:t>
            </a:r>
            <a:r>
              <a:rPr lang="en-US" sz="1250" dirty="0">
                <a:solidFill>
                  <a:schemeClr val="bg1"/>
                </a:solidFill>
              </a:rPr>
              <a:t>’</a:t>
            </a:r>
            <a:r>
              <a:rPr lang="ru-RU" sz="1250" dirty="0">
                <a:solidFill>
                  <a:schemeClr val="bg1"/>
                </a:solidFill>
              </a:rPr>
              <a:t>ятати про те, що ніхто не може вас зупинити, якщо ви вирішете піти.</a:t>
            </a:r>
            <a:endParaRPr lang="ru-RU" sz="1100" b="1" dirty="0">
              <a:solidFill>
                <a:schemeClr val="bg1"/>
              </a:solidFill>
            </a:endParaRPr>
          </a:p>
          <a:p>
            <a:endParaRPr lang="ru-RU" sz="1400" dirty="0">
              <a:solidFill>
                <a:schemeClr val="bg1"/>
              </a:solidFill>
            </a:endParaRPr>
          </a:p>
          <a:p>
            <a:endParaRPr lang="ru-RU" sz="1400" dirty="0">
              <a:solidFill>
                <a:schemeClr val="bg1"/>
              </a:solidFill>
            </a:endParaRPr>
          </a:p>
        </p:txBody>
      </p:sp>
    </p:spTree>
    <p:extLst>
      <p:ext uri="{BB962C8B-B14F-4D97-AF65-F5344CB8AC3E}">
        <p14:creationId xmlns:p14="http://schemas.microsoft.com/office/powerpoint/2010/main" val="25642149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76518"/>
            <a:ext cx="10058400" cy="681317"/>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3.4. допит у якості підозрюваного</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147482"/>
            <a:ext cx="10136188" cy="5504778"/>
          </a:xfrm>
        </p:spPr>
        <p:txBody>
          <a:bodyPr>
            <a:noAutofit/>
          </a:bodyPr>
          <a:lstStyle/>
          <a:p>
            <a:pPr algn="just"/>
            <a:r>
              <a:rPr lang="ru-RU" sz="1400" b="1" dirty="0">
                <a:solidFill>
                  <a:schemeClr val="bg1"/>
                </a:solidFill>
              </a:rPr>
              <a:t>Ч.ч. 1, 3 ст. 42 КПК України</a:t>
            </a:r>
          </a:p>
          <a:p>
            <a:pPr algn="just"/>
            <a:r>
              <a:rPr lang="ru-RU" sz="1400" dirty="0">
                <a:solidFill>
                  <a:schemeClr val="bg1"/>
                </a:solidFill>
              </a:rPr>
              <a:t>1. Підозрюваним є особа, якій у порядку, передбаченому статтями 276-279 цього Кодексу, повідомлено про підозру, особа, яка затримана за підозрою у вчиненні кримінального правопорушення, або особа, щодо якої складено повідомлення про підозру, однак його не вручено їй внаслідок невстановлення місцезнаходження особи, проте вжито заходів для вручення у спосіб, передбачений цим Кодексом для вручення повідомлень.</a:t>
            </a:r>
          </a:p>
          <a:p>
            <a:pPr algn="just"/>
            <a:r>
              <a:rPr lang="uk-UA" sz="1400" dirty="0">
                <a:solidFill>
                  <a:schemeClr val="bg1"/>
                </a:solidFill>
              </a:rPr>
              <a:t>3. </a:t>
            </a:r>
            <a:r>
              <a:rPr lang="uk-UA" sz="1400" b="1" i="1" u="sng" dirty="0">
                <a:solidFill>
                  <a:schemeClr val="bg1"/>
                </a:solidFill>
              </a:rPr>
              <a:t>Підозрюваний має право:</a:t>
            </a:r>
          </a:p>
          <a:p>
            <a:pPr algn="just"/>
            <a:r>
              <a:rPr lang="uk-UA" sz="1400" dirty="0">
                <a:solidFill>
                  <a:schemeClr val="bg1"/>
                </a:solidFill>
              </a:rPr>
              <a:t>1) </a:t>
            </a:r>
            <a:r>
              <a:rPr lang="uk-UA" sz="1400" i="1" u="sng" dirty="0">
                <a:solidFill>
                  <a:schemeClr val="bg1"/>
                </a:solidFill>
              </a:rPr>
              <a:t>знати, у вчиненні якого кримінального правопорушення його підозрюють, обвинувачують</a:t>
            </a:r>
            <a:r>
              <a:rPr lang="uk-UA" sz="1400" dirty="0">
                <a:solidFill>
                  <a:schemeClr val="bg1"/>
                </a:solidFill>
              </a:rPr>
              <a:t>;</a:t>
            </a:r>
          </a:p>
          <a:p>
            <a:pPr algn="just"/>
            <a:r>
              <a:rPr lang="uk-UA" sz="1400" dirty="0">
                <a:solidFill>
                  <a:schemeClr val="bg1"/>
                </a:solidFill>
              </a:rPr>
              <a:t>2) </a:t>
            </a:r>
            <a:r>
              <a:rPr lang="uk-UA" sz="1400" i="1" u="sng" dirty="0">
                <a:solidFill>
                  <a:schemeClr val="bg1"/>
                </a:solidFill>
              </a:rPr>
              <a:t>бути чітко і своєчасно повідомленим про свої права</a:t>
            </a:r>
            <a:r>
              <a:rPr lang="uk-UA" sz="1400" dirty="0">
                <a:solidFill>
                  <a:schemeClr val="bg1"/>
                </a:solidFill>
              </a:rPr>
              <a:t>, передбачені цим Кодексом, а також </a:t>
            </a:r>
            <a:r>
              <a:rPr lang="uk-UA" sz="1400" i="1" u="sng" dirty="0">
                <a:solidFill>
                  <a:schemeClr val="bg1"/>
                </a:solidFill>
              </a:rPr>
              <a:t>отримати їх роз’яснення</a:t>
            </a:r>
            <a:r>
              <a:rPr lang="uk-UA" sz="1400" dirty="0">
                <a:solidFill>
                  <a:schemeClr val="bg1"/>
                </a:solidFill>
              </a:rPr>
              <a:t>;</a:t>
            </a:r>
          </a:p>
          <a:p>
            <a:pPr algn="just"/>
            <a:r>
              <a:rPr lang="uk-UA" sz="1400" dirty="0">
                <a:solidFill>
                  <a:schemeClr val="bg1"/>
                </a:solidFill>
              </a:rPr>
              <a:t>3) </a:t>
            </a:r>
            <a:r>
              <a:rPr lang="uk-UA" sz="1400" i="1" u="sng" dirty="0">
                <a:solidFill>
                  <a:schemeClr val="bg1"/>
                </a:solidFill>
              </a:rPr>
              <a:t>на першу вимогу мати захисника і зустріч із ним незалежно від часу в робочі, вихідні, святкові, неробочі дні до першого допиту з дотриманням умов, що забезпечують конфіденційність спілкування</a:t>
            </a:r>
            <a:r>
              <a:rPr lang="uk-UA" sz="1400" dirty="0">
                <a:solidFill>
                  <a:schemeClr val="bg1"/>
                </a:solidFill>
              </a:rPr>
              <a:t>, а також </a:t>
            </a:r>
            <a:r>
              <a:rPr lang="uk-UA" sz="1400" i="1" u="sng" dirty="0">
                <a:solidFill>
                  <a:schemeClr val="bg1"/>
                </a:solidFill>
              </a:rPr>
              <a:t>після першого допиту - зустрічі без обмеження в часі та кількості у робочі, вихідні, святкові, неробочі дні</a:t>
            </a:r>
            <a:r>
              <a:rPr lang="uk-UA" sz="1400" dirty="0">
                <a:solidFill>
                  <a:schemeClr val="bg1"/>
                </a:solidFill>
              </a:rPr>
              <a:t>; </a:t>
            </a:r>
            <a:r>
              <a:rPr lang="uk-UA" sz="1400" i="1" u="sng" dirty="0">
                <a:solidFill>
                  <a:schemeClr val="bg1"/>
                </a:solidFill>
              </a:rPr>
              <a:t>на участь захисника у проведенні допиту та інших процесуальних діях</a:t>
            </a:r>
            <a:r>
              <a:rPr lang="uk-UA" sz="1400" dirty="0">
                <a:solidFill>
                  <a:schemeClr val="bg1"/>
                </a:solidFill>
              </a:rPr>
              <a:t>; на відмову від захисника в будь-який момент кримінального провадження; на отримання правової допомоги захисника за рахунок держави у випадках, передбачених цим Кодексом та/або законом, що регулює надання безоплатної правової допомоги, в тому числі у зв’язку з відсутністю коштів для оплати такої допомоги;</a:t>
            </a:r>
          </a:p>
          <a:p>
            <a:pPr algn="just"/>
            <a:r>
              <a:rPr lang="uk-UA" sz="1400" dirty="0">
                <a:solidFill>
                  <a:schemeClr val="bg1"/>
                </a:solidFill>
              </a:rPr>
              <a:t>4) </a:t>
            </a:r>
            <a:r>
              <a:rPr lang="uk-UA" sz="1400" i="1" u="sng" dirty="0">
                <a:solidFill>
                  <a:schemeClr val="bg1"/>
                </a:solidFill>
              </a:rPr>
              <a:t>не говорити нічого з приводу підозри проти нього</a:t>
            </a:r>
            <a:r>
              <a:rPr lang="uk-UA" sz="1400" dirty="0">
                <a:solidFill>
                  <a:schemeClr val="bg1"/>
                </a:solidFill>
              </a:rPr>
              <a:t>, обвинувачення або </a:t>
            </a:r>
            <a:r>
              <a:rPr lang="uk-UA" sz="1400" i="1" u="sng" dirty="0">
                <a:solidFill>
                  <a:schemeClr val="bg1"/>
                </a:solidFill>
              </a:rPr>
              <a:t>у будь-який момент відмовитися відповідати на запитання</a:t>
            </a:r>
            <a:r>
              <a:rPr lang="uk-UA" sz="1400" dirty="0">
                <a:solidFill>
                  <a:schemeClr val="bg1"/>
                </a:solidFill>
              </a:rPr>
              <a:t>;</a:t>
            </a:r>
          </a:p>
          <a:p>
            <a:pPr algn="just"/>
            <a:r>
              <a:rPr lang="uk-UA" sz="1400" dirty="0">
                <a:solidFill>
                  <a:schemeClr val="bg1"/>
                </a:solidFill>
              </a:rPr>
              <a:t>5) давати пояснення, показання з приводу підозри, обвинувачення чи в будь-який момент відмовитися їх давати;</a:t>
            </a:r>
          </a:p>
        </p:txBody>
      </p:sp>
    </p:spTree>
    <p:extLst>
      <p:ext uri="{BB962C8B-B14F-4D97-AF65-F5344CB8AC3E}">
        <p14:creationId xmlns:p14="http://schemas.microsoft.com/office/powerpoint/2010/main" val="3552713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799"/>
            <a:ext cx="10058400" cy="891541"/>
          </a:xfrm>
        </p:spPr>
        <p:txBody>
          <a:bodyPr>
            <a:noAutofit/>
          </a:bodyPr>
          <a:lstStyle/>
          <a:p>
            <a:r>
              <a:rPr lang="uk-UA" sz="1800" b="1" dirty="0"/>
              <a:t>1. Основні нормативно-правові акти, нормативні документи та їх роз'яснення, що стосуються діяльності інженера технічного нагляду:</a:t>
            </a: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577340"/>
            <a:ext cx="10058400" cy="4724848"/>
          </a:xfrm>
        </p:spPr>
        <p:txBody>
          <a:bodyPr>
            <a:normAutofit fontScale="92500" lnSpcReduction="10000"/>
          </a:bodyPr>
          <a:lstStyle/>
          <a:p>
            <a:pPr marL="457200" indent="-457200">
              <a:buFont typeface="+mj-lt"/>
              <a:buAutoNum type="arabicPeriod"/>
            </a:pPr>
            <a:r>
              <a:rPr lang="uk-UA" dirty="0">
                <a:solidFill>
                  <a:schemeClr val="bg1"/>
                </a:solidFill>
              </a:rPr>
              <a:t>Конституція України.</a:t>
            </a:r>
          </a:p>
          <a:p>
            <a:pPr marL="457200" indent="-457200">
              <a:buFont typeface="+mj-lt"/>
              <a:buAutoNum type="arabicPeriod"/>
            </a:pPr>
            <a:r>
              <a:rPr lang="uk-UA" dirty="0">
                <a:solidFill>
                  <a:schemeClr val="bg1"/>
                </a:solidFill>
              </a:rPr>
              <a:t>Кримінальний процесуальний кодекс України (КПК України).</a:t>
            </a:r>
          </a:p>
          <a:p>
            <a:pPr marL="457200" indent="-457200">
              <a:buSzPct val="100000"/>
              <a:buFont typeface="+mj-lt"/>
              <a:buAutoNum type="arabicPeriod"/>
            </a:pPr>
            <a:r>
              <a:rPr lang="uk-UA" dirty="0">
                <a:solidFill>
                  <a:schemeClr val="bg1"/>
                </a:solidFill>
              </a:rPr>
              <a:t>Кримінальний кодекс України (КК України).</a:t>
            </a:r>
          </a:p>
          <a:p>
            <a:pPr marL="457200" indent="-457200">
              <a:buSzPct val="100000"/>
              <a:buFont typeface="+mj-lt"/>
              <a:buAutoNum type="arabicPeriod"/>
            </a:pPr>
            <a:r>
              <a:rPr lang="uk-UA" dirty="0">
                <a:solidFill>
                  <a:schemeClr val="bg1"/>
                </a:solidFill>
              </a:rPr>
              <a:t>Закон України від 20.05.1999 № 687-</a:t>
            </a:r>
            <a:r>
              <a:rPr lang="en-US" dirty="0">
                <a:solidFill>
                  <a:schemeClr val="bg1"/>
                </a:solidFill>
              </a:rPr>
              <a:t>XIV </a:t>
            </a:r>
            <a:r>
              <a:rPr lang="uk-UA" dirty="0">
                <a:solidFill>
                  <a:schemeClr val="bg1"/>
                </a:solidFill>
              </a:rPr>
              <a:t>«Про архітектурну діяльність» (Закон </a:t>
            </a:r>
            <a:r>
              <a:rPr lang="en-US" dirty="0">
                <a:solidFill>
                  <a:schemeClr val="bg1"/>
                </a:solidFill>
              </a:rPr>
              <a:t> </a:t>
            </a:r>
            <a:r>
              <a:rPr lang="uk-UA" dirty="0">
                <a:solidFill>
                  <a:schemeClr val="bg1"/>
                </a:solidFill>
              </a:rPr>
              <a:t>№ 687-</a:t>
            </a:r>
            <a:r>
              <a:rPr lang="en-US" dirty="0">
                <a:solidFill>
                  <a:schemeClr val="bg1"/>
                </a:solidFill>
              </a:rPr>
              <a:t>XIV</a:t>
            </a:r>
            <a:r>
              <a:rPr lang="uk-UA" dirty="0">
                <a:solidFill>
                  <a:schemeClr val="bg1"/>
                </a:solidFill>
              </a:rPr>
              <a:t>).</a:t>
            </a:r>
          </a:p>
          <a:p>
            <a:pPr marL="457200" indent="-457200">
              <a:buSzPct val="100000"/>
              <a:buFont typeface="+mj-lt"/>
              <a:buAutoNum type="arabicPeriod"/>
            </a:pPr>
            <a:r>
              <a:rPr lang="uk-UA" dirty="0">
                <a:solidFill>
                  <a:schemeClr val="bg1"/>
                </a:solidFill>
              </a:rPr>
              <a:t>Закон України від 17.02.2011 № 3038-</a:t>
            </a:r>
            <a:r>
              <a:rPr lang="en-US" dirty="0">
                <a:solidFill>
                  <a:schemeClr val="bg1"/>
                </a:solidFill>
              </a:rPr>
              <a:t>VI </a:t>
            </a:r>
            <a:r>
              <a:rPr lang="uk-UA" dirty="0">
                <a:solidFill>
                  <a:schemeClr val="bg1"/>
                </a:solidFill>
              </a:rPr>
              <a:t>«Про регулювання містобудівної діяльності».</a:t>
            </a:r>
          </a:p>
          <a:p>
            <a:pPr marL="457200" indent="-457200">
              <a:buSzPct val="100000"/>
              <a:buFont typeface="+mj-lt"/>
              <a:buAutoNum type="arabicPeriod"/>
            </a:pPr>
            <a:r>
              <a:rPr lang="uk-UA" dirty="0">
                <a:solidFill>
                  <a:schemeClr val="bg1"/>
                </a:solidFill>
              </a:rPr>
              <a:t>Порядок здійснення технічного нагляду під час будівництва об'єкта архітектури, затверджений постановою Кабінету Міністрів України від 11.07.2007 № 903 (Порядок № 903).</a:t>
            </a:r>
          </a:p>
          <a:p>
            <a:pPr marL="457200" indent="-457200">
              <a:buSzPct val="100000"/>
              <a:buFont typeface="+mj-lt"/>
              <a:buAutoNum type="arabicPeriod"/>
            </a:pPr>
            <a:r>
              <a:rPr lang="uk-UA" dirty="0">
                <a:solidFill>
                  <a:schemeClr val="bg1"/>
                </a:solidFill>
              </a:rPr>
              <a:t>Кошторисні норми України «Настанова з визначення вартості будівництва», затверджені наказом Мінрегіону від 01.11.2021 № 281 (Настанова № 281) (КНУ «Настанова з визначення вартості будівництва»).</a:t>
            </a:r>
          </a:p>
          <a:p>
            <a:pPr marL="457200" indent="-457200">
              <a:buSzPct val="100000"/>
              <a:buFont typeface="+mj-lt"/>
              <a:buAutoNum type="arabicPeriod"/>
            </a:pPr>
            <a:r>
              <a:rPr lang="uk-UA" dirty="0">
                <a:solidFill>
                  <a:schemeClr val="bg1"/>
                </a:solidFill>
              </a:rPr>
              <a:t>Лист Мінінфраструктури від 11.08.2023 № 13165/28/10-23.</a:t>
            </a:r>
          </a:p>
        </p:txBody>
      </p:sp>
    </p:spTree>
    <p:extLst>
      <p:ext uri="{BB962C8B-B14F-4D97-AF65-F5344CB8AC3E}">
        <p14:creationId xmlns:p14="http://schemas.microsoft.com/office/powerpoint/2010/main" val="4031158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3.4. допит у якості підозрюваного</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400" dirty="0">
                <a:solidFill>
                  <a:schemeClr val="bg1"/>
                </a:solidFill>
              </a:rPr>
              <a:t>6) вимагати перевірки обґрунтованості затримання;</a:t>
            </a:r>
          </a:p>
          <a:p>
            <a:pPr algn="just"/>
            <a:r>
              <a:rPr lang="uk-UA" sz="1400" dirty="0">
                <a:solidFill>
                  <a:schemeClr val="bg1"/>
                </a:solidFill>
              </a:rPr>
              <a:t>7) </a:t>
            </a:r>
            <a:r>
              <a:rPr lang="uk-UA" sz="1400" i="1" u="sng" dirty="0">
                <a:solidFill>
                  <a:schemeClr val="bg1"/>
                </a:solidFill>
              </a:rPr>
              <a:t>у разі затримання або застосування запобіжного заходу у вигляді тримання під вартою – на негайне повідомлення членів сім’ї, близьких родичів чи інших осіб про затримання і місце свого перебування </a:t>
            </a:r>
            <a:r>
              <a:rPr lang="uk-UA" sz="1400" dirty="0">
                <a:solidFill>
                  <a:schemeClr val="bg1"/>
                </a:solidFill>
              </a:rPr>
              <a:t>згідно з положеннями статті 213 цього Кодексу;</a:t>
            </a:r>
          </a:p>
          <a:p>
            <a:pPr algn="just"/>
            <a:r>
              <a:rPr lang="uk-UA" sz="1400" dirty="0">
                <a:solidFill>
                  <a:schemeClr val="bg1"/>
                </a:solidFill>
              </a:rPr>
              <a:t>8) </a:t>
            </a:r>
            <a:r>
              <a:rPr lang="uk-UA" sz="1400" i="1" u="sng" dirty="0">
                <a:solidFill>
                  <a:schemeClr val="bg1"/>
                </a:solidFill>
              </a:rPr>
              <a:t>збирати і под</a:t>
            </a:r>
            <a:r>
              <a:rPr lang="uk-UA" sz="1400" dirty="0">
                <a:solidFill>
                  <a:schemeClr val="bg1"/>
                </a:solidFill>
              </a:rPr>
              <a:t>авати слідчому, прокурору, слідчому судді </a:t>
            </a:r>
            <a:r>
              <a:rPr lang="uk-UA" sz="1400" i="1" u="sng" dirty="0">
                <a:solidFill>
                  <a:schemeClr val="bg1"/>
                </a:solidFill>
              </a:rPr>
              <a:t>докази</a:t>
            </a:r>
            <a:r>
              <a:rPr lang="uk-UA" sz="1400" dirty="0">
                <a:solidFill>
                  <a:schemeClr val="bg1"/>
                </a:solidFill>
              </a:rPr>
              <a:t>;</a:t>
            </a:r>
          </a:p>
          <a:p>
            <a:pPr algn="just"/>
            <a:r>
              <a:rPr lang="uk-UA" sz="1400" dirty="0">
                <a:solidFill>
                  <a:schemeClr val="bg1"/>
                </a:solidFill>
              </a:rPr>
              <a:t>9) </a:t>
            </a:r>
            <a:r>
              <a:rPr lang="uk-UA" sz="1400" i="1" u="sng" dirty="0">
                <a:solidFill>
                  <a:schemeClr val="bg1"/>
                </a:solidFill>
              </a:rPr>
              <a:t>брати участь у проведенні процесуальних дій</a:t>
            </a:r>
            <a:r>
              <a:rPr lang="uk-UA" sz="1400" dirty="0">
                <a:solidFill>
                  <a:schemeClr val="bg1"/>
                </a:solidFill>
              </a:rPr>
              <a:t>;</a:t>
            </a:r>
          </a:p>
          <a:p>
            <a:pPr algn="just"/>
            <a:r>
              <a:rPr lang="uk-UA" sz="1400" dirty="0">
                <a:solidFill>
                  <a:schemeClr val="bg1"/>
                </a:solidFill>
              </a:rPr>
              <a:t>10) </a:t>
            </a:r>
            <a:r>
              <a:rPr lang="uk-UA" sz="1400" i="1" u="sng" dirty="0">
                <a:solidFill>
                  <a:schemeClr val="bg1"/>
                </a:solidFill>
              </a:rPr>
              <a:t>під час проведення процесуальних дій ставити запитання, подавати свої зауваження та заперечення </a:t>
            </a:r>
            <a:r>
              <a:rPr lang="uk-UA" sz="1400" dirty="0">
                <a:solidFill>
                  <a:schemeClr val="bg1"/>
                </a:solidFill>
              </a:rPr>
              <a:t>щодо порядку проведення дій, </a:t>
            </a:r>
            <a:r>
              <a:rPr lang="uk-UA" sz="1400" i="1" u="sng" dirty="0">
                <a:solidFill>
                  <a:schemeClr val="bg1"/>
                </a:solidFill>
              </a:rPr>
              <a:t>які заносяться до протоколу</a:t>
            </a:r>
            <a:r>
              <a:rPr lang="uk-UA" sz="1400" dirty="0">
                <a:solidFill>
                  <a:schemeClr val="bg1"/>
                </a:solidFill>
              </a:rPr>
              <a:t>;</a:t>
            </a:r>
          </a:p>
          <a:p>
            <a:pPr algn="just"/>
            <a:r>
              <a:rPr lang="uk-UA" sz="1400" dirty="0">
                <a:solidFill>
                  <a:schemeClr val="bg1"/>
                </a:solidFill>
              </a:rPr>
              <a:t>11) </a:t>
            </a:r>
            <a:r>
              <a:rPr lang="uk-UA" sz="1400" i="1" u="sng" dirty="0">
                <a:solidFill>
                  <a:schemeClr val="bg1"/>
                </a:solidFill>
              </a:rPr>
              <a:t>застосовувати з додержанням вимог цього Кодексу технічні засоби при проведенні процесуальних дій, в яких він бере участь. Слідчий, прокурор, слідчий суддя, суд мають право заборонити застосовування технічних засобів при проведенні окремої процесуальної ді</a:t>
            </a:r>
            <a:r>
              <a:rPr lang="uk-UA" sz="1400" dirty="0">
                <a:solidFill>
                  <a:schemeClr val="bg1"/>
                </a:solidFill>
              </a:rPr>
              <a:t>ї чи на певній стадії кримінального провадження </a:t>
            </a:r>
            <a:r>
              <a:rPr lang="uk-UA" sz="1400" i="1" u="sng" dirty="0">
                <a:solidFill>
                  <a:schemeClr val="bg1"/>
                </a:solidFill>
              </a:rPr>
              <a:t>з метою нерозголошення відомостей, які містять таємницю, що охороняється законом, чи стосуються інтимного життя особи, про що виноситься (постановляється) вмотивована постанова (ухвала)</a:t>
            </a:r>
            <a:r>
              <a:rPr lang="uk-UA" sz="1400" dirty="0">
                <a:solidFill>
                  <a:schemeClr val="bg1"/>
                </a:solidFill>
              </a:rPr>
              <a:t>;</a:t>
            </a:r>
          </a:p>
          <a:p>
            <a:pPr algn="just"/>
            <a:r>
              <a:rPr lang="uk-UA" sz="1400" dirty="0">
                <a:solidFill>
                  <a:schemeClr val="bg1"/>
                </a:solidFill>
              </a:rPr>
              <a:t>12) </a:t>
            </a:r>
            <a:r>
              <a:rPr lang="uk-UA" sz="1400" i="1" u="sng" dirty="0">
                <a:solidFill>
                  <a:schemeClr val="bg1"/>
                </a:solidFill>
              </a:rPr>
              <a:t>заявляти клопотання про проведення процесуальних дій</a:t>
            </a:r>
            <a:r>
              <a:rPr lang="uk-UA" sz="1400" dirty="0">
                <a:solidFill>
                  <a:schemeClr val="bg1"/>
                </a:solidFill>
              </a:rPr>
              <a:t>, про забезпечення безпеки щодо себе, членів своєї сім’ї, близьких родичів, майна, житла тощо;</a:t>
            </a:r>
          </a:p>
          <a:p>
            <a:pPr algn="just"/>
            <a:r>
              <a:rPr lang="uk-UA" sz="1400" dirty="0">
                <a:solidFill>
                  <a:schemeClr val="bg1"/>
                </a:solidFill>
              </a:rPr>
              <a:t>13) </a:t>
            </a:r>
            <a:r>
              <a:rPr lang="uk-UA" sz="1400" i="1" u="sng" dirty="0">
                <a:solidFill>
                  <a:schemeClr val="bg1"/>
                </a:solidFill>
              </a:rPr>
              <a:t>заявляти відводи</a:t>
            </a:r>
            <a:r>
              <a:rPr lang="uk-UA" sz="1400" dirty="0">
                <a:solidFill>
                  <a:schemeClr val="bg1"/>
                </a:solidFill>
              </a:rPr>
              <a:t>;</a:t>
            </a:r>
          </a:p>
          <a:p>
            <a:pPr algn="just"/>
            <a:r>
              <a:rPr lang="uk-UA" sz="1400" dirty="0">
                <a:solidFill>
                  <a:schemeClr val="bg1"/>
                </a:solidFill>
              </a:rPr>
              <a:t>14) </a:t>
            </a:r>
            <a:r>
              <a:rPr lang="uk-UA" sz="1400" i="1" u="sng" dirty="0">
                <a:solidFill>
                  <a:schemeClr val="bg1"/>
                </a:solidFill>
              </a:rPr>
              <a:t>ознайомлюватися з матеріалами досудового розслідування </a:t>
            </a:r>
            <a:r>
              <a:rPr lang="uk-UA" sz="1400" dirty="0">
                <a:solidFill>
                  <a:schemeClr val="bg1"/>
                </a:solidFill>
              </a:rPr>
              <a:t>в порядку, передбаченому статтею 221 цього Кодексу, та </a:t>
            </a:r>
            <a:r>
              <a:rPr lang="uk-UA" sz="1400" i="1" u="sng" dirty="0">
                <a:solidFill>
                  <a:schemeClr val="bg1"/>
                </a:solidFill>
              </a:rPr>
              <a:t>вимагати відкриття матеріалів </a:t>
            </a:r>
            <a:r>
              <a:rPr lang="uk-UA" sz="1400" dirty="0">
                <a:solidFill>
                  <a:schemeClr val="bg1"/>
                </a:solidFill>
              </a:rPr>
              <a:t>згідно зі статтею 290 цього Кодексу;</a:t>
            </a:r>
          </a:p>
          <a:p>
            <a:pPr algn="just"/>
            <a:r>
              <a:rPr lang="uk-UA" sz="1400" dirty="0">
                <a:solidFill>
                  <a:schemeClr val="bg1"/>
                </a:solidFill>
              </a:rPr>
              <a:t>15) одержувати копії процесуальних документів та письмові повідомлення;</a:t>
            </a:r>
            <a:endParaRPr lang="uk-UA" sz="1600" dirty="0">
              <a:solidFill>
                <a:schemeClr val="bg1"/>
              </a:solidFill>
            </a:endParaRPr>
          </a:p>
        </p:txBody>
      </p:sp>
    </p:spTree>
    <p:extLst>
      <p:ext uri="{BB962C8B-B14F-4D97-AF65-F5344CB8AC3E}">
        <p14:creationId xmlns:p14="http://schemas.microsoft.com/office/powerpoint/2010/main" val="17911813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3.4. допит у якості підозрюваного</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400" dirty="0">
                <a:solidFill>
                  <a:schemeClr val="bg1"/>
                </a:solidFill>
              </a:rPr>
              <a:t>16) </a:t>
            </a:r>
            <a:r>
              <a:rPr lang="uk-UA" sz="1400" i="1" u="sng" dirty="0">
                <a:solidFill>
                  <a:schemeClr val="bg1"/>
                </a:solidFill>
              </a:rPr>
              <a:t>оскаржувати рішення, дії та бездіяльність слідчого, прокурора, слідчого судді</a:t>
            </a:r>
            <a:r>
              <a:rPr lang="uk-UA" sz="1400" dirty="0">
                <a:solidFill>
                  <a:schemeClr val="bg1"/>
                </a:solidFill>
              </a:rPr>
              <a:t> в порядку, передбаченому цим Кодексом;</a:t>
            </a:r>
          </a:p>
          <a:p>
            <a:pPr algn="just"/>
            <a:r>
              <a:rPr lang="uk-UA" sz="1400" dirty="0">
                <a:solidFill>
                  <a:schemeClr val="bg1"/>
                </a:solidFill>
              </a:rPr>
              <a:t>17) вимагати відшкодування шкоди, завданої незаконними рішеннями, діями чи бездіяльністю органу, що здійснює оперативно-розшукову діяльність, досудове розслідування, прокуратури або суду, в порядку, визначеному законом, а також відновлення репутації, якщо підозра, обвинувачення не підтвердилися;</a:t>
            </a:r>
          </a:p>
          <a:p>
            <a:pPr algn="just"/>
            <a:r>
              <a:rPr lang="uk-UA" sz="1400" dirty="0">
                <a:solidFill>
                  <a:schemeClr val="bg1"/>
                </a:solidFill>
              </a:rPr>
              <a:t>18) користуватися рідною мовою, отримувати копії процесуальних документів рідною або іншою мовою, якою він володіє, та в разі необхідності користуватися послугами перекладача за рахунок держави.</a:t>
            </a:r>
          </a:p>
          <a:p>
            <a:pPr algn="just"/>
            <a:endParaRPr lang="uk-UA" sz="1400" dirty="0">
              <a:solidFill>
                <a:schemeClr val="bg1"/>
              </a:solidFill>
            </a:endParaRPr>
          </a:p>
          <a:p>
            <a:pPr algn="just"/>
            <a:r>
              <a:rPr lang="uk-UA" sz="1400" b="1" dirty="0">
                <a:solidFill>
                  <a:schemeClr val="bg1"/>
                </a:solidFill>
              </a:rPr>
              <a:t>Ч. </a:t>
            </a:r>
            <a:r>
              <a:rPr lang="ru-RU" sz="1400" b="1" dirty="0">
                <a:solidFill>
                  <a:schemeClr val="bg1"/>
                </a:solidFill>
              </a:rPr>
              <a:t>7 ст. 42 КПК України</a:t>
            </a:r>
          </a:p>
          <a:p>
            <a:pPr algn="just"/>
            <a:r>
              <a:rPr lang="ru-RU" sz="1400" dirty="0">
                <a:solidFill>
                  <a:schemeClr val="bg1"/>
                </a:solidFill>
              </a:rPr>
              <a:t>7. </a:t>
            </a:r>
            <a:r>
              <a:rPr lang="ru-RU" sz="1400" b="1" i="1" u="sng" dirty="0">
                <a:solidFill>
                  <a:schemeClr val="bg1"/>
                </a:solidFill>
              </a:rPr>
              <a:t>Підозрюваний зобов’язаний:</a:t>
            </a:r>
          </a:p>
          <a:p>
            <a:pPr algn="just"/>
            <a:r>
              <a:rPr lang="ru-RU" sz="1400" dirty="0">
                <a:solidFill>
                  <a:schemeClr val="bg1"/>
                </a:solidFill>
              </a:rPr>
              <a:t>1) </a:t>
            </a:r>
            <a:r>
              <a:rPr lang="ru-RU" sz="1400" i="1" u="sng" dirty="0">
                <a:solidFill>
                  <a:schemeClr val="bg1"/>
                </a:solidFill>
              </a:rPr>
              <a:t>прибути за викликом до слідчого, прокурора, слідчого судді</a:t>
            </a:r>
            <a:r>
              <a:rPr lang="ru-RU" sz="1400" dirty="0">
                <a:solidFill>
                  <a:schemeClr val="bg1"/>
                </a:solidFill>
              </a:rPr>
              <a:t>, суду, </a:t>
            </a:r>
            <a:r>
              <a:rPr lang="ru-RU" sz="1400" i="1" u="sng" dirty="0">
                <a:solidFill>
                  <a:schemeClr val="bg1"/>
                </a:solidFill>
              </a:rPr>
              <a:t>а в разі неможливості прибути </a:t>
            </a:r>
            <a:r>
              <a:rPr lang="ru-RU" sz="1400" dirty="0">
                <a:solidFill>
                  <a:schemeClr val="bg1"/>
                </a:solidFill>
              </a:rPr>
              <a:t>за викликом у призначений строк – </a:t>
            </a:r>
            <a:r>
              <a:rPr lang="ru-RU" sz="1400" i="1" u="sng" dirty="0">
                <a:solidFill>
                  <a:schemeClr val="bg1"/>
                </a:solidFill>
              </a:rPr>
              <a:t>заздалегідь повідомити про це зазначених осіб</a:t>
            </a:r>
            <a:r>
              <a:rPr lang="ru-RU" sz="1400" dirty="0">
                <a:solidFill>
                  <a:schemeClr val="bg1"/>
                </a:solidFill>
              </a:rPr>
              <a:t>;</a:t>
            </a:r>
          </a:p>
          <a:p>
            <a:pPr algn="just"/>
            <a:r>
              <a:rPr lang="ru-RU" sz="1400" dirty="0">
                <a:solidFill>
                  <a:schemeClr val="bg1"/>
                </a:solidFill>
              </a:rPr>
              <a:t>2) </a:t>
            </a:r>
            <a:r>
              <a:rPr lang="ru-RU" sz="1400" i="1" u="sng" dirty="0">
                <a:solidFill>
                  <a:schemeClr val="bg1"/>
                </a:solidFill>
              </a:rPr>
              <a:t>виконувати обов’язки, покладені на нього рішенням про застосування заходів забезпечення кримінального провадження</a:t>
            </a:r>
            <a:r>
              <a:rPr lang="ru-RU" sz="1400" dirty="0">
                <a:solidFill>
                  <a:schemeClr val="bg1"/>
                </a:solidFill>
              </a:rPr>
              <a:t>;</a:t>
            </a:r>
          </a:p>
          <a:p>
            <a:pPr algn="just"/>
            <a:r>
              <a:rPr lang="ru-RU" sz="1400" dirty="0">
                <a:solidFill>
                  <a:schemeClr val="bg1"/>
                </a:solidFill>
              </a:rPr>
              <a:t>3) </a:t>
            </a:r>
            <a:r>
              <a:rPr lang="ru-RU" sz="1400" i="1" u="sng" dirty="0">
                <a:solidFill>
                  <a:schemeClr val="bg1"/>
                </a:solidFill>
              </a:rPr>
              <a:t>підкорятися законним вимогам </a:t>
            </a:r>
            <a:r>
              <a:rPr lang="ru-RU" sz="1400" dirty="0">
                <a:solidFill>
                  <a:schemeClr val="bg1"/>
                </a:solidFill>
              </a:rPr>
              <a:t>та розпорядженням слідчого, прокурора, слідчого судді, суду;</a:t>
            </a:r>
          </a:p>
          <a:p>
            <a:pPr algn="just"/>
            <a:r>
              <a:rPr lang="ru-RU" sz="1400" dirty="0">
                <a:solidFill>
                  <a:schemeClr val="bg1"/>
                </a:solidFill>
              </a:rPr>
              <a:t>4) надавати достовірну інформацію представнику персоналу органу пробації, необхідну для підготовки досудової доповіді.</a:t>
            </a:r>
          </a:p>
          <a:p>
            <a:pPr algn="just"/>
            <a:r>
              <a:rPr lang="ru-RU" sz="1400" dirty="0">
                <a:solidFill>
                  <a:schemeClr val="bg1"/>
                </a:solidFill>
              </a:rPr>
              <a:t>8. Підозрюваному, обвинуваченому вручається пам’ятка про його процесуальні права та обов’язки одночасно з їх повідомленням особою, яка здійснює таке повідомлення.</a:t>
            </a:r>
          </a:p>
        </p:txBody>
      </p:sp>
    </p:spTree>
    <p:extLst>
      <p:ext uri="{BB962C8B-B14F-4D97-AF65-F5344CB8AC3E}">
        <p14:creationId xmlns:p14="http://schemas.microsoft.com/office/powerpoint/2010/main" val="2868151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3.4. допит у якості підозрюваного</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ru-RU" sz="1400" b="1" dirty="0">
                <a:solidFill>
                  <a:schemeClr val="bg1"/>
                </a:solidFill>
              </a:rPr>
              <a:t>Ч.ч. 1, 2, 4 ст. 95 КПК України</a:t>
            </a:r>
          </a:p>
          <a:p>
            <a:pPr algn="just"/>
            <a:r>
              <a:rPr lang="ru-RU" sz="1400" dirty="0">
                <a:solidFill>
                  <a:schemeClr val="bg1"/>
                </a:solidFill>
              </a:rPr>
              <a:t>1. Показання – </a:t>
            </a:r>
            <a:r>
              <a:rPr lang="ru-RU" sz="1400" i="1" u="sng" dirty="0">
                <a:solidFill>
                  <a:schemeClr val="bg1"/>
                </a:solidFill>
              </a:rPr>
              <a:t>це відомості, які надаються в усній або письмовій формі під час допиту підозрюваним</a:t>
            </a:r>
            <a:r>
              <a:rPr lang="ru-RU" sz="1400" dirty="0">
                <a:solidFill>
                  <a:schemeClr val="bg1"/>
                </a:solidFill>
              </a:rPr>
              <a:t>, обвинуваченим, свідком, потерпілим, експертом щодо відомих їм обставин у кримінальному провадженні, що мають значення для цього кримінального провадження.</a:t>
            </a:r>
          </a:p>
          <a:p>
            <a:pPr algn="just"/>
            <a:r>
              <a:rPr lang="ru-RU" sz="1400" dirty="0">
                <a:solidFill>
                  <a:schemeClr val="bg1"/>
                </a:solidFill>
              </a:rPr>
              <a:t>2. </a:t>
            </a:r>
            <a:r>
              <a:rPr lang="ru-RU" sz="1400" i="1" u="sng" dirty="0">
                <a:solidFill>
                  <a:schemeClr val="bg1"/>
                </a:solidFill>
              </a:rPr>
              <a:t>Підозрюваний</a:t>
            </a:r>
            <a:r>
              <a:rPr lang="ru-RU" sz="1400" dirty="0">
                <a:solidFill>
                  <a:schemeClr val="bg1"/>
                </a:solidFill>
              </a:rPr>
              <a:t>, обвинувачений, потерпілий </a:t>
            </a:r>
            <a:r>
              <a:rPr lang="ru-RU" sz="1400" i="1" u="sng" dirty="0">
                <a:solidFill>
                  <a:schemeClr val="bg1"/>
                </a:solidFill>
              </a:rPr>
              <a:t>мають право давати показання під час досудового розслідування та судового розгляду</a:t>
            </a:r>
            <a:r>
              <a:rPr lang="ru-RU" sz="1400" dirty="0">
                <a:solidFill>
                  <a:schemeClr val="bg1"/>
                </a:solidFill>
              </a:rPr>
              <a:t>.</a:t>
            </a:r>
          </a:p>
          <a:p>
            <a:pPr algn="just"/>
            <a:r>
              <a:rPr lang="ru-RU" sz="1400" dirty="0">
                <a:solidFill>
                  <a:schemeClr val="bg1"/>
                </a:solidFill>
              </a:rPr>
              <a:t>4. </a:t>
            </a:r>
            <a:r>
              <a:rPr lang="ru-RU" sz="1400" u="sng" dirty="0">
                <a:solidFill>
                  <a:schemeClr val="bg1"/>
                </a:solidFill>
              </a:rPr>
              <a:t>Суд може обґрунтовувати свої висновки лише на показаннях, які він безпосередньо сприймав під час судового засідання</a:t>
            </a:r>
            <a:r>
              <a:rPr lang="ru-RU" sz="1400" dirty="0">
                <a:solidFill>
                  <a:schemeClr val="bg1"/>
                </a:solidFill>
              </a:rPr>
              <a:t>, або отриманих у порядку, передбаченому статтею 225 (допит під час досудового розслідування в судовому засіданні) цього Кодексу. </a:t>
            </a:r>
            <a:r>
              <a:rPr lang="ru-RU" sz="1400" i="1" u="sng" dirty="0">
                <a:solidFill>
                  <a:schemeClr val="bg1"/>
                </a:solidFill>
              </a:rPr>
              <a:t>Суд не вправі обґрунтовувати судові рішення показаннями, наданими слідчому, прокурору, або посилатися на них, крім порядку отримання показань, визначеного статтею 615 цього Кодексу</a:t>
            </a:r>
            <a:r>
              <a:rPr lang="ru-RU" sz="1400" dirty="0">
                <a:solidFill>
                  <a:schemeClr val="bg1"/>
                </a:solidFill>
              </a:rPr>
              <a:t>. </a:t>
            </a:r>
          </a:p>
          <a:p>
            <a:pPr algn="just"/>
            <a:r>
              <a:rPr lang="ru-RU" sz="1400" b="1" dirty="0">
                <a:solidFill>
                  <a:schemeClr val="bg1"/>
                </a:solidFill>
              </a:rPr>
              <a:t>Абз. 2 ч. 11 ст. 615 КПК України</a:t>
            </a:r>
          </a:p>
          <a:p>
            <a:pPr algn="just"/>
            <a:r>
              <a:rPr lang="ru-RU" sz="1400" dirty="0">
                <a:solidFill>
                  <a:schemeClr val="bg1"/>
                </a:solidFill>
              </a:rPr>
              <a:t>Показання, отримані під час допиту підозрюваного, у тому числі одночасного допиту двох чи більше вже допитаних осіб, у кримінальному провадженні, що здійснюється в умовах воєнного стану, можуть бути використані як докази в суді виключно у випадку, якщо у такому допиті брав участь захисник, а хід і результати проведення допиту фіксувалися за допомогою доступних технічних засобів відеофіксації.</a:t>
            </a:r>
          </a:p>
          <a:p>
            <a:r>
              <a:rPr lang="ru-RU" sz="1400" b="1" dirty="0">
                <a:solidFill>
                  <a:schemeClr val="bg1"/>
                </a:solidFill>
              </a:rPr>
              <a:t>Ч. 2 ст. 63 Конституції України</a:t>
            </a:r>
          </a:p>
          <a:p>
            <a:r>
              <a:rPr lang="ru-RU" sz="1400" i="1" u="sng" dirty="0">
                <a:solidFill>
                  <a:schemeClr val="bg1"/>
                </a:solidFill>
              </a:rPr>
              <a:t>Підозрюваний</a:t>
            </a:r>
            <a:r>
              <a:rPr lang="ru-RU" sz="1400" dirty="0">
                <a:solidFill>
                  <a:schemeClr val="bg1"/>
                </a:solidFill>
              </a:rPr>
              <a:t>, обвинувачений чи підсудний </a:t>
            </a:r>
            <a:r>
              <a:rPr lang="ru-RU" sz="1400" i="1" u="sng" dirty="0">
                <a:solidFill>
                  <a:schemeClr val="bg1"/>
                </a:solidFill>
              </a:rPr>
              <a:t>має право на захист</a:t>
            </a:r>
            <a:r>
              <a:rPr lang="ru-RU" sz="1400" dirty="0">
                <a:solidFill>
                  <a:schemeClr val="bg1"/>
                </a:solidFill>
              </a:rPr>
              <a:t>.</a:t>
            </a:r>
          </a:p>
          <a:p>
            <a:r>
              <a:rPr lang="ru-RU" sz="1400" b="1" dirty="0">
                <a:solidFill>
                  <a:schemeClr val="bg1"/>
                </a:solidFill>
              </a:rPr>
              <a:t>Ч. 2 ст. 18 КПК України</a:t>
            </a:r>
          </a:p>
          <a:p>
            <a:pPr algn="just"/>
            <a:r>
              <a:rPr lang="ru-RU" sz="1400" dirty="0">
                <a:solidFill>
                  <a:schemeClr val="bg1"/>
                </a:solidFill>
              </a:rPr>
              <a:t>2. Кожна особа має право не говорити нічого з приводу підозри чи обвинувачення проти неї, у будь-який момент відмовитися відповідати на запитання, а також бути негайно повідомленою про ці права.</a:t>
            </a:r>
          </a:p>
        </p:txBody>
      </p:sp>
    </p:spTree>
    <p:extLst>
      <p:ext uri="{BB962C8B-B14F-4D97-AF65-F5344CB8AC3E}">
        <p14:creationId xmlns:p14="http://schemas.microsoft.com/office/powerpoint/2010/main" val="14879041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3.4. допит у якості підозрюваного</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ru-RU" sz="1350" b="1" dirty="0">
                <a:solidFill>
                  <a:schemeClr val="bg1"/>
                </a:solidFill>
              </a:rPr>
              <a:t>Основні рекомендації:</a:t>
            </a:r>
          </a:p>
          <a:p>
            <a:pPr marL="342900" indent="-342900">
              <a:buSzPct val="100000"/>
              <a:buFont typeface="+mj-lt"/>
              <a:buAutoNum type="arabicPeriod"/>
            </a:pPr>
            <a:r>
              <a:rPr lang="ru-RU" sz="1350" dirty="0">
                <a:solidFill>
                  <a:schemeClr val="bg1"/>
                </a:solidFill>
              </a:rPr>
              <a:t>Наполягати на отриманні повістки, яка б відповідала вимогам  ст.ст. 133, 137 КПК України (у т.ч. із зазначенням конкретних процесуального статусу, в якому перебуває викликана особа, та процесуальної дії (дій), для участі в якій вона викликається).</a:t>
            </a:r>
          </a:p>
          <a:p>
            <a:pPr marL="342900" indent="-342900">
              <a:buSzPct val="100000"/>
              <a:buFont typeface="+mj-lt"/>
              <a:buAutoNum type="arabicPeriod"/>
            </a:pPr>
            <a:r>
              <a:rPr lang="ru-RU" sz="1350" dirty="0">
                <a:solidFill>
                  <a:schemeClr val="bg1"/>
                </a:solidFill>
              </a:rPr>
              <a:t>Користуватись правничою допомогою адвоката під час допиту.</a:t>
            </a:r>
          </a:p>
          <a:p>
            <a:pPr marL="342900" indent="-342900">
              <a:buSzPct val="100000"/>
              <a:buFont typeface="+mj-lt"/>
              <a:buAutoNum type="arabicPeriod"/>
            </a:pPr>
            <a:r>
              <a:rPr lang="ru-RU" sz="1350" dirty="0">
                <a:solidFill>
                  <a:schemeClr val="bg1"/>
                </a:solidFill>
              </a:rPr>
              <a:t>Користуватись правом не свідчити проти себе, членів сім'ї чи близьких родичів.</a:t>
            </a:r>
          </a:p>
          <a:p>
            <a:pPr marL="342900" indent="-342900">
              <a:buSzPct val="100000"/>
              <a:buFont typeface="+mj-lt"/>
              <a:buAutoNum type="arabicPeriod"/>
            </a:pPr>
            <a:r>
              <a:rPr lang="ru-RU" sz="1350" dirty="0">
                <a:solidFill>
                  <a:schemeClr val="bg1"/>
                </a:solidFill>
              </a:rPr>
              <a:t>Якщо за рекомендацією адвоката прийнято рішення надавати показання, то дотримуватись обраної заздалегідь з адвокатом тактики поведінки:</a:t>
            </a:r>
          </a:p>
          <a:p>
            <a:pPr marL="285750" indent="-285750">
              <a:buFont typeface="Arial" panose="020B0604020202020204" pitchFamily="34" charset="0"/>
              <a:buChar char="•"/>
            </a:pPr>
            <a:r>
              <a:rPr lang="ru-RU" sz="1350" dirty="0">
                <a:solidFill>
                  <a:schemeClr val="bg1"/>
                </a:solidFill>
              </a:rPr>
              <a:t>бути спокійним, не поспішати відповідати на питання</a:t>
            </a:r>
            <a:r>
              <a:rPr lang="uk-UA" sz="1350" dirty="0">
                <a:solidFill>
                  <a:schemeClr val="bg1"/>
                </a:solidFill>
              </a:rPr>
              <a:t>, </a:t>
            </a:r>
            <a:r>
              <a:rPr lang="ru-RU" sz="1350" dirty="0">
                <a:solidFill>
                  <a:schemeClr val="bg1"/>
                </a:solidFill>
              </a:rPr>
              <a:t>не казати зайвого, відповідати на питання коротко і у межах поставленного питання (пам</a:t>
            </a:r>
            <a:r>
              <a:rPr lang="en-US" sz="1350" dirty="0">
                <a:solidFill>
                  <a:schemeClr val="bg1"/>
                </a:solidFill>
              </a:rPr>
              <a:t>’</a:t>
            </a:r>
            <a:r>
              <a:rPr lang="ru-RU" sz="1350" dirty="0">
                <a:solidFill>
                  <a:schemeClr val="bg1"/>
                </a:solidFill>
              </a:rPr>
              <a:t>ятати, що слідчий/прокурор не мож</a:t>
            </a:r>
            <a:r>
              <a:rPr lang="uk-UA" sz="1350" dirty="0">
                <a:solidFill>
                  <a:schemeClr val="bg1"/>
                </a:solidFill>
              </a:rPr>
              <a:t>е</a:t>
            </a:r>
            <a:r>
              <a:rPr lang="ru-RU" sz="1350" dirty="0">
                <a:solidFill>
                  <a:schemeClr val="bg1"/>
                </a:solidFill>
              </a:rPr>
              <a:t> нав</a:t>
            </a:r>
            <a:r>
              <a:rPr lang="en-US" sz="1350" dirty="0">
                <a:solidFill>
                  <a:schemeClr val="bg1"/>
                </a:solidFill>
              </a:rPr>
              <a:t>’</a:t>
            </a:r>
            <a:r>
              <a:rPr lang="ru-RU" sz="1350" dirty="0">
                <a:solidFill>
                  <a:schemeClr val="bg1"/>
                </a:solidFill>
              </a:rPr>
              <a:t>язувати підозрюваному, як йому відповідати);</a:t>
            </a:r>
          </a:p>
          <a:p>
            <a:pPr marL="285750" indent="-285750">
              <a:buFont typeface="Arial" panose="020B0604020202020204" pitchFamily="34" charset="0"/>
              <a:buChar char="•"/>
            </a:pPr>
            <a:r>
              <a:rPr lang="ru-RU" sz="1350" dirty="0">
                <a:solidFill>
                  <a:schemeClr val="bg1"/>
                </a:solidFill>
              </a:rPr>
              <a:t>казаити, лише те у чому впевнений та, що пам</a:t>
            </a:r>
            <a:r>
              <a:rPr lang="en-US" sz="1350" dirty="0">
                <a:solidFill>
                  <a:schemeClr val="bg1"/>
                </a:solidFill>
              </a:rPr>
              <a:t>’</a:t>
            </a:r>
            <a:r>
              <a:rPr lang="ru-RU" sz="1350" dirty="0">
                <a:solidFill>
                  <a:schemeClr val="bg1"/>
                </a:solidFill>
              </a:rPr>
              <a:t>ятаєш</a:t>
            </a:r>
            <a:r>
              <a:rPr lang="en-US" sz="1350" dirty="0">
                <a:solidFill>
                  <a:schemeClr val="bg1"/>
                </a:solidFill>
              </a:rPr>
              <a:t> (</a:t>
            </a:r>
            <a:r>
              <a:rPr lang="uk-UA" sz="1350" dirty="0">
                <a:solidFill>
                  <a:schemeClr val="bg1"/>
                </a:solidFill>
              </a:rPr>
              <a:t>в іншому випадку можна застосувати слова «імовірно», «можливо», «якщо я не помиляють», тощо</a:t>
            </a:r>
            <a:r>
              <a:rPr lang="en-US" sz="1350" dirty="0">
                <a:solidFill>
                  <a:schemeClr val="bg1"/>
                </a:solidFill>
              </a:rPr>
              <a:t>)</a:t>
            </a:r>
            <a:r>
              <a:rPr lang="ru-RU" sz="1350" dirty="0">
                <a:solidFill>
                  <a:schemeClr val="bg1"/>
                </a:solidFill>
              </a:rPr>
              <a:t>;</a:t>
            </a:r>
          </a:p>
          <a:p>
            <a:pPr marL="285750" indent="-285750">
              <a:buFont typeface="Arial" panose="020B0604020202020204" pitchFamily="34" charset="0"/>
              <a:buChar char="•"/>
            </a:pPr>
            <a:r>
              <a:rPr lang="ru-RU" sz="1350" dirty="0">
                <a:solidFill>
                  <a:schemeClr val="bg1"/>
                </a:solidFill>
              </a:rPr>
              <a:t>утримуватись від відповіді на питання, будь-які відповідь на які може зашкодити підозрюваному;</a:t>
            </a:r>
          </a:p>
          <a:p>
            <a:pPr marL="285750" indent="-285750">
              <a:buFont typeface="Arial" panose="020B0604020202020204" pitchFamily="34" charset="0"/>
              <a:buChar char="•"/>
            </a:pPr>
            <a:r>
              <a:rPr lang="ru-RU" sz="1350" dirty="0">
                <a:solidFill>
                  <a:schemeClr val="bg1"/>
                </a:solidFill>
              </a:rPr>
              <a:t>пам</a:t>
            </a:r>
            <a:r>
              <a:rPr lang="en-US" sz="1350" dirty="0">
                <a:solidFill>
                  <a:schemeClr val="bg1"/>
                </a:solidFill>
              </a:rPr>
              <a:t>’</a:t>
            </a:r>
            <a:r>
              <a:rPr lang="ru-RU" sz="1350" dirty="0">
                <a:solidFill>
                  <a:schemeClr val="bg1"/>
                </a:solidFill>
              </a:rPr>
              <a:t>ятати про заборону під час прямого допиту ставити навідні запитання, тобто запитання, у формулюванні яких міститься відповідь, частина відповіді або підказка до неї;</a:t>
            </a:r>
          </a:p>
          <a:p>
            <a:pPr marL="285750" indent="-285750">
              <a:buFont typeface="Arial" panose="020B0604020202020204" pitchFamily="34" charset="0"/>
              <a:buChar char="•"/>
            </a:pPr>
            <a:r>
              <a:rPr lang="ru-RU" sz="1350" dirty="0">
                <a:solidFill>
                  <a:schemeClr val="bg1"/>
                </a:solidFill>
              </a:rPr>
              <a:t>у разі необхідності, просити перерву у допиті (вийти у туалет, покурити тощо);</a:t>
            </a:r>
          </a:p>
          <a:p>
            <a:pPr marL="285750" indent="-285750">
              <a:buFont typeface="Arial" panose="020B0604020202020204" pitchFamily="34" charset="0"/>
              <a:buChar char="•"/>
            </a:pPr>
            <a:r>
              <a:rPr lang="ru-RU" sz="1350" dirty="0">
                <a:solidFill>
                  <a:schemeClr val="bg1"/>
                </a:solidFill>
              </a:rPr>
              <a:t>не погоджуватись під час допити на проведення інших процесуальних (слідчих) дій (огляд документів та/або людей, відібрання зразків підписів, слідчий експеремент тощо);</a:t>
            </a:r>
            <a:endParaRPr lang="uk-UA" sz="1350" dirty="0">
              <a:solidFill>
                <a:schemeClr val="bg1"/>
              </a:solidFill>
            </a:endParaRPr>
          </a:p>
          <a:p>
            <a:pPr marL="285750" indent="-285750">
              <a:buFont typeface="Arial" panose="020B0604020202020204" pitchFamily="34" charset="0"/>
              <a:buChar char="•"/>
            </a:pPr>
            <a:r>
              <a:rPr lang="uk-UA" sz="1350" dirty="0">
                <a:solidFill>
                  <a:schemeClr val="bg1"/>
                </a:solidFill>
              </a:rPr>
              <a:t>п</a:t>
            </a:r>
            <a:r>
              <a:rPr lang="ru-RU" sz="1350" dirty="0">
                <a:solidFill>
                  <a:schemeClr val="bg1"/>
                </a:solidFill>
              </a:rPr>
              <a:t>ам</a:t>
            </a:r>
            <a:r>
              <a:rPr lang="en-US" sz="1350" dirty="0">
                <a:solidFill>
                  <a:schemeClr val="bg1"/>
                </a:solidFill>
              </a:rPr>
              <a:t>’</a:t>
            </a:r>
            <a:r>
              <a:rPr lang="ru-RU" sz="1350" dirty="0">
                <a:solidFill>
                  <a:schemeClr val="bg1"/>
                </a:solidFill>
              </a:rPr>
              <a:t>ятати про те, що фактично ніхто не може змусити вас підписати протокол допиту підозрюваного (його може підписати адвокат).</a:t>
            </a:r>
            <a:endParaRPr lang="ru-RU" sz="1350" b="1" dirty="0">
              <a:solidFill>
                <a:schemeClr val="bg1"/>
              </a:solidFill>
            </a:endParaRPr>
          </a:p>
        </p:txBody>
      </p:sp>
    </p:spTree>
    <p:extLst>
      <p:ext uri="{BB962C8B-B14F-4D97-AF65-F5344CB8AC3E}">
        <p14:creationId xmlns:p14="http://schemas.microsoft.com/office/powerpoint/2010/main" val="29660989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ru-RU" sz="1300" b="1" dirty="0">
                <a:solidFill>
                  <a:schemeClr val="bg1"/>
                </a:solidFill>
              </a:rPr>
              <a:t>Ст. 30 Конституції України</a:t>
            </a:r>
          </a:p>
          <a:p>
            <a:pPr algn="just"/>
            <a:r>
              <a:rPr lang="ru-RU" sz="1300" dirty="0">
                <a:solidFill>
                  <a:schemeClr val="bg1"/>
                </a:solidFill>
              </a:rPr>
              <a:t>Кожному гарантується недоторканність житла.</a:t>
            </a:r>
          </a:p>
          <a:p>
            <a:pPr algn="just"/>
            <a:r>
              <a:rPr lang="ru-RU" sz="1300" i="1" u="sng" dirty="0">
                <a:solidFill>
                  <a:schemeClr val="bg1"/>
                </a:solidFill>
              </a:rPr>
              <a:t>Не допускається проникнення до житла чи до іншого володіння осо</a:t>
            </a:r>
            <a:r>
              <a:rPr lang="ru-RU" sz="1300" dirty="0">
                <a:solidFill>
                  <a:schemeClr val="bg1"/>
                </a:solidFill>
              </a:rPr>
              <a:t>би, проведення в них огляду чи обшуку </a:t>
            </a:r>
            <a:r>
              <a:rPr lang="ru-RU" sz="1300" i="1" u="sng" dirty="0">
                <a:solidFill>
                  <a:schemeClr val="bg1"/>
                </a:solidFill>
              </a:rPr>
              <a:t>інакше як за вмотивованим рішенням суду</a:t>
            </a:r>
            <a:r>
              <a:rPr lang="ru-RU" sz="1300" dirty="0">
                <a:solidFill>
                  <a:schemeClr val="bg1"/>
                </a:solidFill>
              </a:rPr>
              <a:t>.</a:t>
            </a:r>
          </a:p>
          <a:p>
            <a:pPr algn="just"/>
            <a:r>
              <a:rPr lang="ru-RU" sz="1300" i="1" u="sng" dirty="0">
                <a:solidFill>
                  <a:schemeClr val="bg1"/>
                </a:solidFill>
              </a:rPr>
              <a:t>У невідкладних випадках, пов'язаних із врятуванням життя людей та майна чи з безпосереднім переслідуванням осіб, які підозрюються у вчиненні злочину, можливий інший, встановлений законом, порядок проникнення до житла чи до іншого володіння особи, проведення в них огляду і обшуку</a:t>
            </a:r>
            <a:r>
              <a:rPr lang="ru-RU" sz="1300" dirty="0">
                <a:solidFill>
                  <a:schemeClr val="bg1"/>
                </a:solidFill>
              </a:rPr>
              <a:t>.</a:t>
            </a:r>
          </a:p>
          <a:p>
            <a:pPr algn="just"/>
            <a:r>
              <a:rPr lang="ru-RU" sz="1300" b="1" dirty="0">
                <a:solidFill>
                  <a:schemeClr val="bg1"/>
                </a:solidFill>
              </a:rPr>
              <a:t>Ч. 1 ст. 13 КПК України</a:t>
            </a:r>
            <a:endParaRPr lang="uk-UA" sz="1300" b="1" dirty="0">
              <a:solidFill>
                <a:schemeClr val="bg1"/>
              </a:solidFill>
            </a:endParaRPr>
          </a:p>
          <a:p>
            <a:pPr algn="just"/>
            <a:r>
              <a:rPr lang="uk-UA" sz="1300" dirty="0">
                <a:solidFill>
                  <a:schemeClr val="bg1"/>
                </a:solidFill>
              </a:rPr>
              <a:t>1. Не допускається проникнення до житла чи до іншого володіння особи, проведення в них огляду чи обшуку інакше як за вмотивованим судовим рішенням, крім випадків, передбачених цим Кодексом.</a:t>
            </a:r>
          </a:p>
          <a:p>
            <a:pPr algn="just"/>
            <a:r>
              <a:rPr lang="uk-UA" sz="1300" b="1" dirty="0">
                <a:solidFill>
                  <a:schemeClr val="bg1"/>
                </a:solidFill>
              </a:rPr>
              <a:t>Ч.ч. 1, 3 ст. 233 КПК України</a:t>
            </a:r>
          </a:p>
          <a:p>
            <a:pPr algn="just"/>
            <a:r>
              <a:rPr lang="uk-UA" sz="1300" dirty="0">
                <a:solidFill>
                  <a:schemeClr val="bg1"/>
                </a:solidFill>
              </a:rPr>
              <a:t>1. Ніхто не має права проникнути до житла чи іншого володіння особи з будь-якою метою, інакше як лише за добровільною згодою особи, яка ними володіє, або на підставі ухвали слідчого судді, крім випадків, установлених частиною третьою цієї статті.</a:t>
            </a:r>
          </a:p>
          <a:p>
            <a:pPr algn="just"/>
            <a:r>
              <a:rPr lang="uk-UA" sz="1300" dirty="0">
                <a:solidFill>
                  <a:schemeClr val="bg1"/>
                </a:solidFill>
              </a:rPr>
              <a:t>3. </a:t>
            </a:r>
            <a:r>
              <a:rPr lang="uk-UA" sz="1300" i="1" u="sng" dirty="0">
                <a:solidFill>
                  <a:schemeClr val="bg1"/>
                </a:solidFill>
              </a:rPr>
              <a:t>Слідчий, дізнавач, прокурор має право до постановлення ухвали слідчого судді увійти до житла чи іншого володіння особи лише у невідкладних випадках, пов’язаних із врятуванням життя людей та майна чи з безпосереднім переслідуванням осіб, які підозрюються у вчиненні кримінального правопорушення</a:t>
            </a:r>
            <a:r>
              <a:rPr lang="uk-UA" sz="1300" dirty="0">
                <a:solidFill>
                  <a:schemeClr val="bg1"/>
                </a:solidFill>
              </a:rPr>
              <a:t>. У такому разі прокурор, слідчий, дізнавач за погодженням із прокурором зобов’язаний </a:t>
            </a:r>
            <a:r>
              <a:rPr lang="uk-UA" sz="1300" i="1" u="sng" dirty="0">
                <a:solidFill>
                  <a:schemeClr val="bg1"/>
                </a:solidFill>
              </a:rPr>
              <a:t>невідкладно після здійснення таких дій звернутися до слідчого судді із клопотанням про проведення обшуку</a:t>
            </a:r>
            <a:r>
              <a:rPr lang="uk-UA" sz="1300" dirty="0">
                <a:solidFill>
                  <a:schemeClr val="bg1"/>
                </a:solidFill>
              </a:rPr>
              <a:t>. Слідчий суддя розглядає таке клопотання згідно з вимогами статті 234 цього Кодексу, перевіряючи, крім іншого, чи дійсно були наявні підстави для проникнення до житла чи іншого володіння особи без ухвали слідчого судді. Якщо прокурор відмовиться погодити клопотання слідчого, дізнавача про обшук або слідчий суддя відмовить у задоволенні клопотання про обшук, встановлені внаслідок такого обшуку докази є недопустимими, а отримана інформація підлягає знищенню в порядку, передбаченому статтею 255 цього Кодексу.</a:t>
            </a:r>
            <a:endParaRPr lang="ru-RU" sz="1350" b="1" dirty="0">
              <a:solidFill>
                <a:schemeClr val="bg1"/>
              </a:solidFill>
            </a:endParaRPr>
          </a:p>
        </p:txBody>
      </p:sp>
    </p:spTree>
    <p:extLst>
      <p:ext uri="{BB962C8B-B14F-4D97-AF65-F5344CB8AC3E}">
        <p14:creationId xmlns:p14="http://schemas.microsoft.com/office/powerpoint/2010/main" val="10601072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300" b="1" dirty="0">
                <a:solidFill>
                  <a:schemeClr val="bg1"/>
                </a:solidFill>
              </a:rPr>
              <a:t>П.п. 3, 4 ч. 3 ст. 87 КПК України </a:t>
            </a:r>
          </a:p>
          <a:p>
            <a:pPr algn="just"/>
            <a:r>
              <a:rPr lang="uk-UA" sz="1300" dirty="0">
                <a:solidFill>
                  <a:schemeClr val="bg1"/>
                </a:solidFill>
              </a:rPr>
              <a:t>3. Недопустимими є також докази, що були отримані:</a:t>
            </a:r>
          </a:p>
          <a:p>
            <a:pPr algn="just"/>
            <a:r>
              <a:rPr lang="uk-UA" sz="1300" dirty="0">
                <a:solidFill>
                  <a:schemeClr val="bg1"/>
                </a:solidFill>
              </a:rPr>
              <a:t>3) під час виконання ухвали про дозвіл на обшук житла чи іншого володіння особи у зв’язку з недопущенням адвоката до цієї слідчої (розшукової) дії. Факт недопущення до участі в обшуку адвокат зобов’язаний довести в суді під час судового провадження;</a:t>
            </a:r>
          </a:p>
          <a:p>
            <a:pPr algn="just"/>
            <a:r>
              <a:rPr lang="uk-UA" sz="1300" dirty="0">
                <a:solidFill>
                  <a:schemeClr val="bg1"/>
                </a:solidFill>
              </a:rPr>
              <a:t>4) під час виконання ухвали про дозвіл на обшук житла чи іншого володіння особи, якщо така ухвала винесена слідчим суддею без проведення повної технічної фіксації засідання.</a:t>
            </a:r>
          </a:p>
          <a:p>
            <a:pPr algn="just"/>
            <a:r>
              <a:rPr lang="uk-UA" sz="1300" b="1" dirty="0">
                <a:solidFill>
                  <a:schemeClr val="bg1"/>
                </a:solidFill>
              </a:rPr>
              <a:t>Ч. 3 ст. 107 КПК України</a:t>
            </a:r>
          </a:p>
          <a:p>
            <a:pPr algn="just"/>
            <a:r>
              <a:rPr lang="ru-RU" sz="1300" i="1" u="sng" dirty="0">
                <a:solidFill>
                  <a:schemeClr val="bg1"/>
                </a:solidFill>
              </a:rPr>
              <a:t>Право безперешкодного фіксування проведення обшуку за допомогою відеозапису надається стороні захисту</a:t>
            </a:r>
            <a:r>
              <a:rPr lang="ru-RU" sz="1300" dirty="0">
                <a:solidFill>
                  <a:schemeClr val="bg1"/>
                </a:solidFill>
              </a:rPr>
              <a:t>.</a:t>
            </a:r>
          </a:p>
          <a:p>
            <a:pPr algn="just"/>
            <a:r>
              <a:rPr lang="ru-RU" sz="1300" b="1" dirty="0">
                <a:solidFill>
                  <a:schemeClr val="bg1"/>
                </a:solidFill>
              </a:rPr>
              <a:t>Абз. 1 ч. 2, ч. 3 ст. 168 КПК України</a:t>
            </a:r>
          </a:p>
          <a:p>
            <a:pPr algn="just"/>
            <a:r>
              <a:rPr lang="ru-RU" sz="1300" dirty="0">
                <a:solidFill>
                  <a:schemeClr val="bg1"/>
                </a:solidFill>
              </a:rPr>
              <a:t>Тимчасове вилучення майна може здійснюватися також під час обшуку, огляду.</a:t>
            </a:r>
          </a:p>
          <a:p>
            <a:pPr algn="just"/>
            <a:r>
              <a:rPr lang="uk-UA" sz="1300" dirty="0">
                <a:solidFill>
                  <a:schemeClr val="bg1"/>
                </a:solidFill>
              </a:rPr>
              <a:t>3. Слідчий, прокурор, інша уповноважена службова особа під час затримання або обшуку і тимчасового вилучення майна або негайно після їх здійснення зобов’язана скласти відповідний протокол, копія якого надається особі, у якої вилучено майно, або її представнику.</a:t>
            </a:r>
          </a:p>
          <a:p>
            <a:pPr algn="just"/>
            <a:r>
              <a:rPr lang="ru-RU" sz="1300" b="1" dirty="0">
                <a:solidFill>
                  <a:schemeClr val="bg1"/>
                </a:solidFill>
              </a:rPr>
              <a:t>Ч. 5 ст. 171 КПК України</a:t>
            </a:r>
          </a:p>
          <a:p>
            <a:pPr algn="just"/>
            <a:r>
              <a:rPr lang="ru-RU" sz="1300" dirty="0">
                <a:solidFill>
                  <a:schemeClr val="bg1"/>
                </a:solidFill>
              </a:rPr>
              <a:t>5. Клопотання слідчого, прокурора про арешт тимчасово вилученого майна повинно бути подано не пізніше наступного робочого дня після вилучення майна, інакше майно має бути негайно повернуто особі, у якої його було вилучено.</a:t>
            </a:r>
          </a:p>
          <a:p>
            <a:pPr algn="just"/>
            <a:r>
              <a:rPr lang="ru-RU" sz="1300" dirty="0">
                <a:solidFill>
                  <a:schemeClr val="bg1"/>
                </a:solidFill>
              </a:rPr>
              <a:t>У разі тимчасового вилучення майна під час обшуку, огляду, здійснюваних на підставі ухвали слідчого судді, передбаченої статтею 235 цього Кодексу, клопотання про арешт такого майна повинно бути подано слідчим, прокурором протягом 48 годин після вилучення майна, інакше майно має бути негайно повернуто особі, в якої його було вилучено.</a:t>
            </a:r>
            <a:endParaRPr lang="ru-RU" sz="1350" b="1" dirty="0">
              <a:solidFill>
                <a:schemeClr val="bg1"/>
              </a:solidFill>
            </a:endParaRPr>
          </a:p>
        </p:txBody>
      </p:sp>
    </p:spTree>
    <p:extLst>
      <p:ext uri="{BB962C8B-B14F-4D97-AF65-F5344CB8AC3E}">
        <p14:creationId xmlns:p14="http://schemas.microsoft.com/office/powerpoint/2010/main" val="4255959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300" b="1" dirty="0">
                <a:solidFill>
                  <a:schemeClr val="bg1"/>
                </a:solidFill>
              </a:rPr>
              <a:t>Абз. 2 ч. 7 ст. 223 КПК України </a:t>
            </a:r>
          </a:p>
          <a:p>
            <a:pPr algn="just"/>
            <a:r>
              <a:rPr lang="uk-UA" sz="1300" dirty="0">
                <a:solidFill>
                  <a:schemeClr val="bg1"/>
                </a:solidFill>
              </a:rPr>
              <a:t>Обшук або огляд житла чи іншого володіння особи, обшук особи здійснюються з обов’язковою участю не менше двох понятих незалежно від застосування технічних засобів фіксування відповідної слідчої (розшукової) дії, крім особливостей, встановлених статтею 615 цього Кодексу.</a:t>
            </a:r>
          </a:p>
          <a:p>
            <a:pPr algn="just"/>
            <a:r>
              <a:rPr lang="uk-UA" sz="1300" b="1" dirty="0">
                <a:solidFill>
                  <a:schemeClr val="bg1"/>
                </a:solidFill>
              </a:rPr>
              <a:t>Абз. 3 п. 1 ст. 615 КПК України</a:t>
            </a:r>
          </a:p>
          <a:p>
            <a:pPr algn="just"/>
            <a:r>
              <a:rPr lang="uk-UA" sz="1300" dirty="0">
                <a:solidFill>
                  <a:schemeClr val="bg1"/>
                </a:solidFill>
              </a:rPr>
              <a:t>При проведенні обшуку або огляду житла чи іншого володіння особи, обшуку особи, якщо залучення понятих є об’єктивно неможливим або пов’язано з потенційною небезпекою для їхнього життя чи здоров’я, відповідні слідчі (розшукові) дії проводяться без залучення понятих. У такому разі хід і результати проведення обшуку або огляду житла чи іншого володіння особи, обшуку особи в обов’язковому порядку фіксуються доступними технічними засобами шляхом здійснення безперервного відеозапису</a:t>
            </a:r>
          </a:p>
          <a:p>
            <a:pPr algn="just"/>
            <a:r>
              <a:rPr lang="uk-UA" sz="1300" b="1" dirty="0">
                <a:solidFill>
                  <a:schemeClr val="bg1"/>
                </a:solidFill>
              </a:rPr>
              <a:t>Ч. 1 ст. 235 КПК України</a:t>
            </a:r>
          </a:p>
          <a:p>
            <a:pPr algn="just"/>
            <a:r>
              <a:rPr lang="uk-UA" sz="1300" dirty="0">
                <a:solidFill>
                  <a:schemeClr val="bg1"/>
                </a:solidFill>
              </a:rPr>
              <a:t>1. Ухвала слідчого судді про дозвіл на обшук житла чи іншого володіння особи з підстав, зазначених у клопотанні прокурора, слідчого, надає право проникнути до житла чи іншого володіння особи лише один раз.</a:t>
            </a:r>
          </a:p>
          <a:p>
            <a:pPr algn="just"/>
            <a:r>
              <a:rPr lang="uk-UA" sz="1300" b="1" dirty="0">
                <a:solidFill>
                  <a:schemeClr val="bg1"/>
                </a:solidFill>
              </a:rPr>
              <a:t>Реч.реч. 1, 3, 4 ч. 1 ст. 236 КПК України</a:t>
            </a:r>
          </a:p>
          <a:p>
            <a:pPr algn="just"/>
            <a:r>
              <a:rPr lang="uk-UA" sz="1300" dirty="0">
                <a:solidFill>
                  <a:schemeClr val="bg1"/>
                </a:solidFill>
              </a:rPr>
              <a:t>1. Ухвала про дозвіл на обшук житла чи іншого володіння особи може бути виконана слідчим чи прокурором. Для участі в проведенні обшуку може бути запрошений потерпілий, підозрюваний, захисник, представник та інші учасники кримінального провадження. Слідчий, прокурор вживає належних заходів для забезпечення присутності під час проведення обшуку осіб, чиї права та законні інтереси можуть бути обмежені або порушені. Незалежно від стадії цієї слідчої дії слідчий, прокурор, інша службова особа, яка бере участь у проведенні обшуку, зобов’язані допустити на місце його проведення захисника чи адвоката, повноваження якого підтверджуються згідно з положеннями статті 50 цього Кодексу.</a:t>
            </a:r>
          </a:p>
          <a:p>
            <a:pPr algn="just"/>
            <a:r>
              <a:rPr lang="uk-UA" sz="1300" dirty="0">
                <a:solidFill>
                  <a:schemeClr val="bg1"/>
                </a:solidFill>
              </a:rPr>
              <a:t>2. Обшук житла чи іншого володіння особи на підставі ухвали слідчого судді повинен відбуватися в час, коли заподіюється найменша шкода звичайним заняттям особи, яка ними володіє, якщо тільки слідчий, прокурор не вважатиме, що виконання такої умови може істотно зашкодити меті обшуку.</a:t>
            </a:r>
            <a:endParaRPr lang="ru-RU" sz="1300" dirty="0">
              <a:solidFill>
                <a:schemeClr val="bg1"/>
              </a:solidFill>
            </a:endParaRPr>
          </a:p>
        </p:txBody>
      </p:sp>
    </p:spTree>
    <p:extLst>
      <p:ext uri="{BB962C8B-B14F-4D97-AF65-F5344CB8AC3E}">
        <p14:creationId xmlns:p14="http://schemas.microsoft.com/office/powerpoint/2010/main" val="17943172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300" b="1" dirty="0">
                <a:solidFill>
                  <a:schemeClr val="bg1"/>
                </a:solidFill>
              </a:rPr>
              <a:t>Абз.абз. 1, 3 реч. 1 абз. 2 ч. 3, ч. 5, абз.абз. 1, 2 ч. 6 ст. 236 КПК України</a:t>
            </a:r>
          </a:p>
          <a:p>
            <a:pPr algn="just"/>
            <a:r>
              <a:rPr lang="uk-UA" sz="1300" dirty="0">
                <a:solidFill>
                  <a:schemeClr val="bg1"/>
                </a:solidFill>
              </a:rPr>
              <a:t>3. Перед початком виконання ухвали слідчого судді особі, яка володіє житлом чи іншим володінням, а за її відсутності – іншій присутній особі повинна бути пред’явлена ухвала і надана її копія.</a:t>
            </a:r>
          </a:p>
          <a:p>
            <a:pPr algn="just"/>
            <a:r>
              <a:rPr lang="uk-UA" sz="1300" dirty="0">
                <a:solidFill>
                  <a:schemeClr val="bg1"/>
                </a:solidFill>
              </a:rPr>
              <a:t>Слідчий, прокурор має право заборонити будь-якій особі залишити місце обшуку до його закінчення та вчиняти будь-які дії, що заважають проведенню обшуку.</a:t>
            </a:r>
          </a:p>
          <a:p>
            <a:pPr algn="just"/>
            <a:r>
              <a:rPr lang="uk-UA" sz="1300" dirty="0">
                <a:solidFill>
                  <a:schemeClr val="bg1"/>
                </a:solidFill>
              </a:rPr>
              <a:t>Слідчий, прокурор не має права заборонити учасникам обшуку користуватися правовою допомогою адвоката або представника. Слідчий, прокурор зобов’язаний допустити такого адвоката або представника до обшуку на будь-якому етапі його проведення.</a:t>
            </a:r>
          </a:p>
          <a:p>
            <a:pPr algn="just"/>
            <a:r>
              <a:rPr lang="uk-UA" sz="1300" dirty="0">
                <a:solidFill>
                  <a:schemeClr val="bg1"/>
                </a:solidFill>
              </a:rPr>
              <a:t>5. Обшук на підставі ухвали слідчого судді повинен проводитися в обсязі, необхідному для досягнення мети обшуку. За рішенням слідчого чи прокурора може бути проведено обшук осіб, які перебувають в житлі чи іншому володінні, якщо є достатні підстави вважати, що вони переховують при собі предмети або документи, які мають значення для кримінального провадження.</a:t>
            </a:r>
          </a:p>
          <a:p>
            <a:pPr algn="just"/>
            <a:r>
              <a:rPr lang="uk-UA" sz="1300" dirty="0">
                <a:solidFill>
                  <a:schemeClr val="bg1"/>
                </a:solidFill>
              </a:rPr>
              <a:t>Обшук особи здійснюється особами тієї самої статі у присутності адвоката, представника на вимогу такої особи. Неявка адвоката, представника для участі у проведенні обшуку особи протягом трьох годин не перешкоджає проведенню обшуку. Хід і результати особистого обшуку підлягають обов’язковій фіксації у відповідному протоколі.</a:t>
            </a:r>
          </a:p>
          <a:p>
            <a:pPr algn="just"/>
            <a:r>
              <a:rPr lang="uk-UA" sz="1300" dirty="0">
                <a:solidFill>
                  <a:schemeClr val="bg1"/>
                </a:solidFill>
              </a:rPr>
              <a:t>6. Слідчий, прокурор під час проведення обшуку має право відкривати закриті приміщення, сховища, речі, долати системи логічного захисту, якщо особа, присутня при обшуку, відмовляється їх відкрити чи зняти (деактивувати) систему логічного захисту або обшук здійснюється за відсутності осіб, зазначених у частині третій цієї статті.</a:t>
            </a:r>
          </a:p>
          <a:p>
            <a:pPr algn="just"/>
            <a:r>
              <a:rPr lang="uk-UA" sz="1300" dirty="0">
                <a:solidFill>
                  <a:schemeClr val="bg1"/>
                </a:solidFill>
              </a:rPr>
              <a:t>Якщо під час обшуку слідчий, прокурор виявив доступ чи можливість доступу до комп’ютерних систем або їх частин, мобільних терміналів систем зв’язку, для виявлення яких не надано дозвіл на проведення обшуку, але щодо яких є достатні підстави вважати, що інформація, що на них міститься, має значення для встановлення обставин у кримінальному провадженні, прокурор, слідчий має право здійснити пошук, виявлення та фіксацію комп’ютерних даних, що на них міститься, на місці проведення обшуку.</a:t>
            </a:r>
            <a:endParaRPr lang="ru-RU" sz="1300" dirty="0">
              <a:solidFill>
                <a:schemeClr val="bg1"/>
              </a:solidFill>
            </a:endParaRPr>
          </a:p>
        </p:txBody>
      </p:sp>
    </p:spTree>
    <p:extLst>
      <p:ext uri="{BB962C8B-B14F-4D97-AF65-F5344CB8AC3E}">
        <p14:creationId xmlns:p14="http://schemas.microsoft.com/office/powerpoint/2010/main" val="15368294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400" b="1" dirty="0">
                <a:solidFill>
                  <a:schemeClr val="bg1"/>
                </a:solidFill>
              </a:rPr>
              <a:t>Ч.ч. 7-10 ст. 236 КПК України</a:t>
            </a:r>
          </a:p>
          <a:p>
            <a:pPr algn="just"/>
            <a:r>
              <a:rPr lang="uk-UA" sz="1400" dirty="0">
                <a:solidFill>
                  <a:schemeClr val="bg1"/>
                </a:solidFill>
              </a:rPr>
              <a:t>7. При обшуку слідчий, прокурор має право проводити вимірювання, фотографування, звуко- чи відеозапис, складати плани і схеми, виготовляти графічні зображення обшуканого житла чи іншого володіння особи чи окремих речей, виготовляти відбитки та зліпки, оглядати і вилучати документи, тимчасово вилучати речі, які мають значення для кримінального провадження. Предмети, які вилучені законом з обігу, підлягають вилученню незалежно від їх відношення до кримінального провадження. Вилучені речі та документи, які не входять до переліку, щодо якого прямо надано дозвіл на відшукання в ухвалі про дозвіл на проведення обшуку, та не відносяться до предметів, які вилучені законом з обігу, вважаються тимчасово вилученим майном.</a:t>
            </a:r>
          </a:p>
          <a:p>
            <a:pPr algn="just"/>
            <a:r>
              <a:rPr lang="uk-UA" sz="1400" dirty="0">
                <a:solidFill>
                  <a:schemeClr val="bg1"/>
                </a:solidFill>
              </a:rPr>
              <a:t>8. Особи, у присутності яких здійснюється обшук, при проведенні цієї слідчої (розшукової) дії мають право робити заяви, що підлягають занесенню до протоколу обшуку.</a:t>
            </a:r>
          </a:p>
          <a:p>
            <a:pPr algn="just"/>
            <a:r>
              <a:rPr lang="uk-UA" sz="1400" dirty="0">
                <a:solidFill>
                  <a:schemeClr val="bg1"/>
                </a:solidFill>
              </a:rPr>
              <a:t>9. Другий примірник протоколу обшуку разом із доданим до нього описом вилучених документів та тимчасово вилучених речей (за наявності) вручається особі, у якої проведено обшук, а в разі її відсутності - повнолітньому членові її сім’ї або його представникові.</a:t>
            </a:r>
          </a:p>
          <a:p>
            <a:pPr algn="just"/>
            <a:r>
              <a:rPr lang="uk-UA" sz="1400" dirty="0">
                <a:solidFill>
                  <a:schemeClr val="bg1"/>
                </a:solidFill>
              </a:rPr>
              <a:t>При проведенні обшуку на підприємстві, в установі або організації другий примірник протоколу вручається керівнику або представникові підприємства, установи або організації.</a:t>
            </a:r>
          </a:p>
          <a:p>
            <a:pPr algn="just"/>
            <a:r>
              <a:rPr lang="uk-UA" sz="1400" dirty="0">
                <a:solidFill>
                  <a:schemeClr val="bg1"/>
                </a:solidFill>
              </a:rPr>
              <a:t>10. Обшук житла чи іншого володіння особи на підставі ухвали слідчого судді в обов’язковому порядку фіксується за допомогою аудіо- та відеозапису.</a:t>
            </a:r>
          </a:p>
          <a:p>
            <a:pPr algn="just"/>
            <a:r>
              <a:rPr lang="uk-UA" sz="1400" b="1" dirty="0">
                <a:solidFill>
                  <a:schemeClr val="bg1"/>
                </a:solidFill>
              </a:rPr>
              <a:t>Абз. 1 ч. 2 ст. 237 КПК України</a:t>
            </a:r>
          </a:p>
          <a:p>
            <a:pPr algn="just"/>
            <a:r>
              <a:rPr lang="uk-UA" sz="1400" dirty="0">
                <a:solidFill>
                  <a:schemeClr val="bg1"/>
                </a:solidFill>
              </a:rPr>
              <a:t>2. Огляд житла чи іншого володіння особи здійснюється згідно з правилами цього Кодексу, передбаченими для обшуку житла чи іншого володіння особи.</a:t>
            </a:r>
            <a:endParaRPr lang="ru-RU" sz="1300" dirty="0">
              <a:solidFill>
                <a:schemeClr val="bg1"/>
              </a:solidFill>
            </a:endParaRPr>
          </a:p>
        </p:txBody>
      </p:sp>
    </p:spTree>
    <p:extLst>
      <p:ext uri="{BB962C8B-B14F-4D97-AF65-F5344CB8AC3E}">
        <p14:creationId xmlns:p14="http://schemas.microsoft.com/office/powerpoint/2010/main" val="12488092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358588"/>
            <a:ext cx="10058400" cy="681318"/>
          </a:xfrm>
        </p:spPr>
        <p:txBody>
          <a:bodyPr>
            <a:noAutofit/>
          </a:bodyPr>
          <a:lstStyle/>
          <a:p>
            <a:r>
              <a:rPr lang="uk-UA" sz="1800" b="1" dirty="0"/>
              <a:t>3. поведінка інженера технічного нагляду (ІТН) у кримінальному провадженні</a:t>
            </a:r>
            <a:br>
              <a:rPr lang="uk-UA" sz="1800" b="1" dirty="0"/>
            </a:br>
            <a:r>
              <a:rPr lang="uk-UA" sz="1800" b="1" dirty="0">
                <a:solidFill>
                  <a:srgbClr val="FF0000"/>
                </a:solidFill>
              </a:rPr>
              <a:t>3.5. обшук/огляд житла чи іншого володіння особи, особистий обшук</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1039906"/>
            <a:ext cx="10136188" cy="5612354"/>
          </a:xfrm>
        </p:spPr>
        <p:txBody>
          <a:bodyPr>
            <a:noAutofit/>
          </a:bodyPr>
          <a:lstStyle/>
          <a:p>
            <a:pPr algn="just"/>
            <a:r>
              <a:rPr lang="uk-UA" sz="1500" b="1" dirty="0">
                <a:solidFill>
                  <a:schemeClr val="bg1"/>
                </a:solidFill>
              </a:rPr>
              <a:t>Основні рекомендації:</a:t>
            </a:r>
          </a:p>
          <a:p>
            <a:pPr marL="342900" indent="-342900" algn="just">
              <a:buSzPct val="100000"/>
              <a:buFont typeface="+mj-lt"/>
              <a:buAutoNum type="arabicPeriod"/>
            </a:pPr>
            <a:r>
              <a:rPr lang="uk-UA" sz="1500" dirty="0">
                <a:solidFill>
                  <a:schemeClr val="bg1"/>
                </a:solidFill>
              </a:rPr>
              <a:t>Обрання офісних та інших приміщень, з кількома виходами/входами, що обладнанні засобами захисту.</a:t>
            </a:r>
          </a:p>
          <a:p>
            <a:pPr marL="342900" indent="-342900" algn="just">
              <a:buSzPct val="100000"/>
              <a:buFont typeface="+mj-lt"/>
              <a:buAutoNum type="arabicPeriod"/>
            </a:pPr>
            <a:r>
              <a:rPr lang="uk-UA" sz="1500" dirty="0">
                <a:solidFill>
                  <a:schemeClr val="bg1"/>
                </a:solidFill>
              </a:rPr>
              <a:t>Дотримання принципу «Чистоти даних» (комп</a:t>
            </a:r>
            <a:r>
              <a:rPr lang="en-US" sz="1500" dirty="0">
                <a:solidFill>
                  <a:schemeClr val="bg1"/>
                </a:solidFill>
              </a:rPr>
              <a:t>’</a:t>
            </a:r>
            <a:r>
              <a:rPr lang="uk-UA" sz="1500" dirty="0">
                <a:solidFill>
                  <a:schemeClr val="bg1"/>
                </a:solidFill>
              </a:rPr>
              <a:t>ютери, мобільні телефони, зовнішні диски та інші носії інформації).</a:t>
            </a:r>
          </a:p>
          <a:p>
            <a:pPr marL="342900" indent="-342900" algn="just">
              <a:buSzPct val="100000"/>
              <a:buFont typeface="+mj-lt"/>
              <a:buAutoNum type="arabicPeriod"/>
            </a:pPr>
            <a:r>
              <a:rPr lang="uk-UA" sz="1500" dirty="0">
                <a:solidFill>
                  <a:schemeClr val="bg1"/>
                </a:solidFill>
              </a:rPr>
              <a:t>Дотримання принципу «Безпеки даних» (хмарне зберігання даних, паролі доступу тощо).</a:t>
            </a:r>
          </a:p>
          <a:p>
            <a:pPr marL="342900" indent="-342900" algn="just">
              <a:buSzPct val="100000"/>
              <a:buFont typeface="+mj-lt"/>
              <a:buAutoNum type="arabicPeriod"/>
            </a:pPr>
            <a:r>
              <a:rPr lang="uk-UA" sz="1500" dirty="0">
                <a:solidFill>
                  <a:schemeClr val="bg1"/>
                </a:solidFill>
              </a:rPr>
              <a:t>Обов'язкова присутність адвоката під час обшуку/огляду житла чи іншого володіння особи (у т.ч. транспортного засобу), особистого обшуку.</a:t>
            </a:r>
          </a:p>
          <a:p>
            <a:pPr marL="342900" indent="-342900" algn="just">
              <a:buSzPct val="100000"/>
              <a:buFont typeface="+mj-lt"/>
              <a:buAutoNum type="arabicPeriod"/>
            </a:pPr>
            <a:r>
              <a:rPr lang="uk-UA" sz="1500" dirty="0">
                <a:solidFill>
                  <a:schemeClr val="bg1"/>
                </a:solidFill>
              </a:rPr>
              <a:t>Використовувати принцип «Торгів/компромісів» (наприклад домовлятись зі слідчим/прокурором про залишення комп'ютерної техніки в обмін на якусь інформацію тощо).</a:t>
            </a:r>
          </a:p>
          <a:p>
            <a:pPr marL="342900" indent="-342900" algn="just">
              <a:buSzPct val="100000"/>
              <a:buFont typeface="+mj-lt"/>
              <a:buAutoNum type="arabicPeriod"/>
            </a:pPr>
            <a:r>
              <a:rPr lang="uk-UA" sz="1500" dirty="0">
                <a:solidFill>
                  <a:schemeClr val="bg1"/>
                </a:solidFill>
              </a:rPr>
              <a:t>Використовувати принцип «Креативності» (наприклад при повітряній тривозі тощо).</a:t>
            </a:r>
          </a:p>
          <a:p>
            <a:pPr marL="342900" indent="-342900" algn="just">
              <a:buSzPct val="100000"/>
              <a:buFont typeface="+mj-lt"/>
              <a:buAutoNum type="arabicPeriod"/>
            </a:pPr>
            <a:r>
              <a:rPr lang="uk-UA" sz="1500" dirty="0">
                <a:solidFill>
                  <a:schemeClr val="bg1"/>
                </a:solidFill>
              </a:rPr>
              <a:t>Дотримання принципу «Мовчання - золото».</a:t>
            </a:r>
          </a:p>
          <a:p>
            <a:pPr marL="342900" indent="-342900" algn="just">
              <a:buSzPct val="100000"/>
              <a:buFont typeface="+mj-lt"/>
              <a:buAutoNum type="arabicPeriod"/>
            </a:pPr>
            <a:r>
              <a:rPr lang="uk-UA" sz="1500" dirty="0">
                <a:solidFill>
                  <a:schemeClr val="bg1"/>
                </a:solidFill>
              </a:rPr>
              <a:t>Забезпечення належного (детального) опису документів, речей, що вилучаються.</a:t>
            </a:r>
          </a:p>
          <a:p>
            <a:pPr marL="342900" indent="-342900" algn="just">
              <a:buSzPct val="100000"/>
              <a:buFont typeface="+mj-lt"/>
              <a:buAutoNum type="arabicPeriod"/>
            </a:pPr>
            <a:r>
              <a:rPr lang="uk-UA" sz="1500" dirty="0">
                <a:solidFill>
                  <a:schemeClr val="bg1"/>
                </a:solidFill>
              </a:rPr>
              <a:t>Фіксація у протоколі обшуку/огляду фактів порушення процесуальних норм (наприклад: фактично проводять не слідчий/прокурор, а оперативні співробітники, поняті, експерт/спеціаліст; фактичний недопуск адвоката; небажання очікувати адвоката протягом 3-х годин для участі у проведенні особистого огляду; входження у приміщення чи інше володіння особи після завершення у них обшуку, тобто після складання відповідного протоколу; відсутності понятих; проведення обшуку без відеофіксації; тощо).</a:t>
            </a:r>
            <a:endParaRPr lang="ru-RU" sz="1500" dirty="0">
              <a:solidFill>
                <a:schemeClr val="bg1"/>
              </a:solidFill>
            </a:endParaRPr>
          </a:p>
        </p:txBody>
      </p:sp>
    </p:spTree>
    <p:extLst>
      <p:ext uri="{BB962C8B-B14F-4D97-AF65-F5344CB8AC3E}">
        <p14:creationId xmlns:p14="http://schemas.microsoft.com/office/powerpoint/2010/main" val="882711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799"/>
            <a:ext cx="10058400" cy="1098177"/>
          </a:xfrm>
        </p:spPr>
        <p:txBody>
          <a:bodyPr>
            <a:noAutofit/>
          </a:bodyPr>
          <a:lstStyle/>
          <a:p>
            <a:r>
              <a:rPr lang="uk-UA" sz="1800" b="1" dirty="0"/>
              <a:t>2. Основні види кримінальних правопорушень (КП), у вчиненні яких</a:t>
            </a:r>
            <a:r>
              <a:rPr lang="en-US" sz="1800" b="1" dirty="0"/>
              <a:t> </a:t>
            </a:r>
            <a:r>
              <a:rPr lang="uk-UA" sz="1800" b="1"/>
              <a:t>зазвичай </a:t>
            </a:r>
            <a:r>
              <a:rPr lang="uk-UA" sz="1800" b="1" dirty="0"/>
              <a:t>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2.1. ІТН – службова особа</a:t>
            </a: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783976"/>
            <a:ext cx="10754753" cy="4510143"/>
          </a:xfrm>
        </p:spPr>
        <p:txBody>
          <a:bodyPr>
            <a:normAutofit fontScale="92500"/>
          </a:bodyPr>
          <a:lstStyle/>
          <a:p>
            <a:endParaRPr lang="uk-UA" sz="1700" b="1" dirty="0">
              <a:solidFill>
                <a:schemeClr val="bg1"/>
              </a:solidFill>
            </a:endParaRPr>
          </a:p>
          <a:p>
            <a:r>
              <a:rPr lang="uk-UA" sz="2200" b="1" dirty="0">
                <a:solidFill>
                  <a:schemeClr val="bg1"/>
                </a:solidFill>
              </a:rPr>
              <a:t>Ч. 3 ст. 18 КК України</a:t>
            </a:r>
          </a:p>
          <a:p>
            <a:r>
              <a:rPr lang="ru-RU" sz="2200" dirty="0">
                <a:solidFill>
                  <a:schemeClr val="bg1"/>
                </a:solidFill>
              </a:rPr>
              <a:t>Службовими особами є особи, які постійно, тимчасово чи за спеціальним повноваженням здійснюють функції представників влади чи місцевого самоврядування, а також постійно чи тимчасово обіймають в органах державної влади, органах місцевого самоврядування, на підприємствах, в установах чи організаціях посади, пов'язані з </a:t>
            </a:r>
            <a:r>
              <a:rPr lang="ru-RU" sz="2200" u="sng" dirty="0">
                <a:solidFill>
                  <a:schemeClr val="bg1"/>
                </a:solidFill>
              </a:rPr>
              <a:t>виконанням організаційно-розпорядчих чи адміністративно-господарських функцій</a:t>
            </a:r>
            <a:r>
              <a:rPr lang="ru-RU" sz="2200" dirty="0">
                <a:solidFill>
                  <a:schemeClr val="bg1"/>
                </a:solidFill>
              </a:rPr>
              <a:t>, або виконують такі функції за спеціальним повноваженням, яким особа наділяється повноважним органом державної влади, органом місцевого самоврядування, центральним органом державного управління із спеціальним статусом, повноважним органом чи повноважною службовою особою підприємства, установи, організації, судом або законом</a:t>
            </a:r>
            <a:endParaRPr lang="uk-UA" sz="1600" dirty="0">
              <a:solidFill>
                <a:schemeClr val="bg1"/>
              </a:solidFill>
            </a:endParaRPr>
          </a:p>
          <a:p>
            <a:endParaRPr lang="uk-UA" b="1" dirty="0">
              <a:solidFill>
                <a:schemeClr val="bg1"/>
              </a:solidFill>
            </a:endParaRPr>
          </a:p>
        </p:txBody>
      </p:sp>
    </p:spTree>
    <p:extLst>
      <p:ext uri="{BB962C8B-B14F-4D97-AF65-F5344CB8AC3E}">
        <p14:creationId xmlns:p14="http://schemas.microsoft.com/office/powerpoint/2010/main" val="3400763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800"/>
            <a:ext cx="10058400" cy="649941"/>
          </a:xfrm>
        </p:spPr>
        <p:txBody>
          <a:bodyPr>
            <a:noAutofit/>
          </a:bodyPr>
          <a:lstStyle/>
          <a:p>
            <a:r>
              <a:rPr lang="uk-UA" sz="1800" b="1" dirty="0"/>
              <a:t>4. </a:t>
            </a:r>
            <a:r>
              <a:rPr lang="uk-UA" sz="1800" b="1" dirty="0">
                <a:solidFill>
                  <a:schemeClr val="tx1"/>
                </a:solidFill>
              </a:rPr>
              <a:t>Актуальні (проблемні) питання, що виникають у кримінальному провадженні та пов'язані із діяльністю інженера технічного нагляду (ІТН)</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335741"/>
            <a:ext cx="10058399" cy="5369859"/>
          </a:xfrm>
        </p:spPr>
        <p:txBody>
          <a:bodyPr>
            <a:normAutofit fontScale="77500" lnSpcReduction="20000"/>
          </a:bodyPr>
          <a:lstStyle/>
          <a:p>
            <a:pPr marL="457200" indent="-457200" algn="l">
              <a:buSzPct val="100000"/>
              <a:buFont typeface="+mj-lt"/>
              <a:buAutoNum type="arabicPeriod"/>
            </a:pPr>
            <a:r>
              <a:rPr lang="uk-UA" sz="2100" b="1" dirty="0">
                <a:solidFill>
                  <a:srgbClr val="FF0000"/>
                </a:solidFill>
              </a:rPr>
              <a:t>Вчинення ІТН дій, спрямованих на коригування актів КБ-2в</a:t>
            </a:r>
          </a:p>
          <a:p>
            <a:pPr algn="l">
              <a:buSzPct val="100000"/>
            </a:pPr>
            <a:r>
              <a:rPr lang="uk-UA" sz="2100" b="1" dirty="0">
                <a:solidFill>
                  <a:schemeClr val="bg1"/>
                </a:solidFill>
              </a:rPr>
              <a:t>П. 6.16 КНУ «Настанова з визначення вартості будівництва»</a:t>
            </a:r>
          </a:p>
          <a:p>
            <a:pPr algn="l">
              <a:buSzPct val="100000"/>
            </a:pPr>
            <a:r>
              <a:rPr lang="ru-RU" sz="2100" dirty="0">
                <a:solidFill>
                  <a:schemeClr val="bg1"/>
                </a:solidFill>
              </a:rPr>
              <a:t>Незалежно від виду договірної ціни та способів взаєморозрахунків при виявленні у кошторисах виконаних робіт (</a:t>
            </a:r>
            <a:r>
              <a:rPr lang="ru-RU" sz="2100" i="1" u="sng" dirty="0">
                <a:solidFill>
                  <a:schemeClr val="bg1"/>
                </a:solidFill>
              </a:rPr>
              <a:t>які були оформлені та оплачені у попередні періоди</a:t>
            </a:r>
            <a:r>
              <a:rPr lang="ru-RU" sz="2100" dirty="0">
                <a:solidFill>
                  <a:schemeClr val="bg1"/>
                </a:solidFill>
              </a:rPr>
              <a:t>) безперечних помилок та порушень чинного порядку визначення вартості будівництва загальна вартість </a:t>
            </a:r>
            <a:r>
              <a:rPr lang="ru-RU" sz="2100" i="1" u="sng" dirty="0">
                <a:solidFill>
                  <a:schemeClr val="bg1"/>
                </a:solidFill>
              </a:rPr>
              <a:t>виконаних</a:t>
            </a:r>
            <a:r>
              <a:rPr lang="ru-RU" sz="2100" dirty="0">
                <a:solidFill>
                  <a:schemeClr val="bg1"/>
                </a:solidFill>
              </a:rPr>
              <a:t> підрядних робіт </a:t>
            </a:r>
            <a:r>
              <a:rPr lang="ru-RU" sz="2100" i="1" u="sng" dirty="0">
                <a:solidFill>
                  <a:schemeClr val="bg1"/>
                </a:solidFill>
              </a:rPr>
              <a:t>підлягає уточненню з дати виявлення зазначених помилок з урахуванням термінів позовної давності згідно з законодавством України</a:t>
            </a:r>
            <a:r>
              <a:rPr lang="ru-RU" sz="2100" dirty="0">
                <a:solidFill>
                  <a:schemeClr val="bg1"/>
                </a:solidFill>
              </a:rPr>
              <a:t>.</a:t>
            </a:r>
          </a:p>
          <a:p>
            <a:pPr marL="457200" indent="-457200" algn="l">
              <a:buAutoNum type="arabicPeriod"/>
            </a:pPr>
            <a:endParaRPr lang="ru-RU" sz="2100" dirty="0">
              <a:solidFill>
                <a:schemeClr val="bg1"/>
              </a:solidFill>
            </a:endParaRPr>
          </a:p>
          <a:p>
            <a:pPr marL="457200" indent="-457200" algn="l">
              <a:buSzPct val="100000"/>
              <a:buFont typeface="+mj-lt"/>
              <a:buAutoNum type="arabicPeriod" startAt="2"/>
            </a:pPr>
            <a:r>
              <a:rPr lang="uk-UA" sz="2100" b="1" dirty="0">
                <a:solidFill>
                  <a:srgbClr val="FF0000"/>
                </a:solidFill>
              </a:rPr>
              <a:t>Перевірка (контроль) ІТН вартості виконаних будівельно-монтажних робіт та цін на конструкції, вироби, матеріали, обладнання та роботи</a:t>
            </a:r>
          </a:p>
          <a:p>
            <a:pPr algn="l"/>
            <a:r>
              <a:rPr lang="uk-UA" sz="2100" b="1" dirty="0">
                <a:solidFill>
                  <a:schemeClr val="bg1"/>
                </a:solidFill>
              </a:rPr>
              <a:t>Лист Мінрегіону від 11.08.2023 № 13165/28/10-23</a:t>
            </a:r>
          </a:p>
          <a:p>
            <a:pPr algn="l"/>
            <a:r>
              <a:rPr lang="uk-UA" sz="2100" dirty="0">
                <a:solidFill>
                  <a:schemeClr val="bg1"/>
                </a:solidFill>
              </a:rPr>
              <a:t>Аналіз вказаних нормативно-правових актів та КНУ «Настанова з визначення вартості будівництва» та вказаного ДСТУ, які регулюють (регулювали) питання технічного нагляду під час будівництва, дає підстави для висновку про те, що вони не містять норм, які б зобов'язували інженера технічного нагляду під час здійснення ним технічного нагляду за будівництвом перевіряти (контролювати) вартість виконаних будівельно-монтажних робіт та цін на конструкції, вироби, матеріали, обладнання та роботи.</a:t>
            </a:r>
          </a:p>
          <a:p>
            <a:pPr algn="l"/>
            <a:r>
              <a:rPr lang="uk-UA" sz="2100" dirty="0">
                <a:solidFill>
                  <a:schemeClr val="bg1"/>
                </a:solidFill>
              </a:rPr>
              <a:t>Між тим, слід звернути увагу на те, що взяття інженером технічного нагляду на себе додаткових обов'язків, може мати місце виключно за згоди останнього та у межах договору про здійснення технічного нагляду за будівництвом відповідного об'єкту. </a:t>
            </a:r>
          </a:p>
        </p:txBody>
      </p:sp>
    </p:spTree>
    <p:extLst>
      <p:ext uri="{BB962C8B-B14F-4D97-AF65-F5344CB8AC3E}">
        <p14:creationId xmlns:p14="http://schemas.microsoft.com/office/powerpoint/2010/main" val="19572705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799"/>
            <a:ext cx="10058400" cy="5553636"/>
          </a:xfrm>
        </p:spPr>
        <p:txBody>
          <a:bodyPr>
            <a:noAutofit/>
          </a:bodyPr>
          <a:lstStyle/>
          <a:p>
            <a:pPr algn="ctr"/>
            <a:r>
              <a:rPr lang="uk-UA" sz="2800" b="1" dirty="0"/>
              <a:t>Дякую за увагу!</a:t>
            </a: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2" y="2429434"/>
            <a:ext cx="8535988" cy="3564966"/>
          </a:xfrm>
        </p:spPr>
        <p:txBody>
          <a:bodyPr>
            <a:normAutofit/>
          </a:bodyPr>
          <a:lstStyle/>
          <a:p>
            <a:pPr marL="457200" indent="-457200">
              <a:buFont typeface="+mj-lt"/>
              <a:buAutoNum type="arabicPeriod"/>
            </a:pPr>
            <a:endParaRPr lang="uk-UA" dirty="0"/>
          </a:p>
          <a:p>
            <a:endParaRPr lang="uk-UA" dirty="0"/>
          </a:p>
        </p:txBody>
      </p:sp>
    </p:spTree>
    <p:extLst>
      <p:ext uri="{BB962C8B-B14F-4D97-AF65-F5344CB8AC3E}">
        <p14:creationId xmlns:p14="http://schemas.microsoft.com/office/powerpoint/2010/main" val="4162442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685799"/>
            <a:ext cx="10058400" cy="1098177"/>
          </a:xfrm>
        </p:spPr>
        <p:txBody>
          <a:bodyPr>
            <a:noAutofit/>
          </a:bodyPr>
          <a:lstStyle/>
          <a:p>
            <a:r>
              <a:rPr lang="uk-UA" sz="1800" b="1" dirty="0"/>
              <a:t>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2.1. ІТН – службова особа</a:t>
            </a: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874520"/>
            <a:ext cx="10754753" cy="4419599"/>
          </a:xfrm>
        </p:spPr>
        <p:txBody>
          <a:bodyPr>
            <a:normAutofit fontScale="92500" lnSpcReduction="10000"/>
          </a:bodyPr>
          <a:lstStyle/>
          <a:p>
            <a:endParaRPr lang="uk-UA" sz="1700" b="1" dirty="0">
              <a:solidFill>
                <a:schemeClr val="bg1"/>
              </a:solidFill>
            </a:endParaRPr>
          </a:p>
          <a:p>
            <a:r>
              <a:rPr lang="uk-UA" sz="2200" b="1" dirty="0">
                <a:solidFill>
                  <a:schemeClr val="bg1"/>
                </a:solidFill>
              </a:rPr>
              <a:t>Ч. 1 ст. 1 Закону № 687-</a:t>
            </a:r>
            <a:r>
              <a:rPr lang="en-US" sz="2200" b="1" dirty="0">
                <a:solidFill>
                  <a:schemeClr val="bg1"/>
                </a:solidFill>
              </a:rPr>
              <a:t>XIV</a:t>
            </a:r>
            <a:r>
              <a:rPr lang="uk-UA" sz="2200" b="1" dirty="0">
                <a:solidFill>
                  <a:schemeClr val="bg1"/>
                </a:solidFill>
              </a:rPr>
              <a:t> (у редакції від 16.10.2020)</a:t>
            </a:r>
          </a:p>
          <a:p>
            <a:r>
              <a:rPr lang="uk-UA" sz="2200" dirty="0">
                <a:solidFill>
                  <a:schemeClr val="bg1"/>
                </a:solidFill>
              </a:rPr>
              <a:t>Технічний нагляд - здійснення замовником контролю за </a:t>
            </a:r>
            <a:r>
              <a:rPr lang="uk-UA" sz="2200" b="1" dirty="0">
                <a:solidFill>
                  <a:schemeClr val="bg1"/>
                </a:solidFill>
              </a:rPr>
              <a:t>дотриманням</a:t>
            </a:r>
            <a:r>
              <a:rPr lang="uk-UA" sz="2200" dirty="0">
                <a:solidFill>
                  <a:schemeClr val="bg1"/>
                </a:solidFill>
              </a:rPr>
              <a:t> </a:t>
            </a:r>
            <a:r>
              <a:rPr lang="uk-UA" sz="2200" i="1" dirty="0">
                <a:solidFill>
                  <a:schemeClr val="bg1"/>
                </a:solidFill>
              </a:rPr>
              <a:t>проектних рішень</a:t>
            </a:r>
            <a:r>
              <a:rPr lang="uk-UA" sz="2200" dirty="0">
                <a:solidFill>
                  <a:schemeClr val="bg1"/>
                </a:solidFill>
              </a:rPr>
              <a:t> та </a:t>
            </a:r>
            <a:r>
              <a:rPr lang="uk-UA" sz="2200" i="1" dirty="0">
                <a:solidFill>
                  <a:schemeClr val="bg1"/>
                </a:solidFill>
              </a:rPr>
              <a:t>будівельних норм </a:t>
            </a:r>
            <a:r>
              <a:rPr lang="uk-UA" sz="2200" dirty="0">
                <a:solidFill>
                  <a:schemeClr val="bg1"/>
                </a:solidFill>
              </a:rPr>
              <a:t>і </a:t>
            </a:r>
            <a:r>
              <a:rPr lang="uk-UA" sz="2200" i="1" dirty="0">
                <a:solidFill>
                  <a:schemeClr val="bg1"/>
                </a:solidFill>
              </a:rPr>
              <a:t>правилам</a:t>
            </a:r>
            <a:r>
              <a:rPr lang="uk-UA" sz="2200" dirty="0">
                <a:solidFill>
                  <a:schemeClr val="bg1"/>
                </a:solidFill>
              </a:rPr>
              <a:t>, а також </a:t>
            </a:r>
            <a:r>
              <a:rPr lang="uk-UA" sz="2200" b="1" dirty="0">
                <a:solidFill>
                  <a:schemeClr val="bg1"/>
                </a:solidFill>
              </a:rPr>
              <a:t>контролю за </a:t>
            </a:r>
            <a:r>
              <a:rPr lang="uk-UA" sz="2200" i="1" dirty="0">
                <a:solidFill>
                  <a:schemeClr val="bg1"/>
                </a:solidFill>
              </a:rPr>
              <a:t>якістю</a:t>
            </a:r>
            <a:r>
              <a:rPr lang="uk-UA" sz="2200" dirty="0">
                <a:solidFill>
                  <a:schemeClr val="bg1"/>
                </a:solidFill>
              </a:rPr>
              <a:t> виконаних робіт та їх </a:t>
            </a:r>
            <a:r>
              <a:rPr lang="uk-UA" sz="2200" i="1" dirty="0">
                <a:solidFill>
                  <a:schemeClr val="bg1"/>
                </a:solidFill>
              </a:rPr>
              <a:t>обсягами</a:t>
            </a:r>
            <a:r>
              <a:rPr lang="uk-UA" sz="2200" dirty="0">
                <a:solidFill>
                  <a:schemeClr val="bg1"/>
                </a:solidFill>
              </a:rPr>
              <a:t> під час будівництва або зміни (у тому числі шляхом знесення) об'єкта містобудування.</a:t>
            </a:r>
          </a:p>
          <a:p>
            <a:endParaRPr lang="uk-UA" sz="2200" dirty="0">
              <a:solidFill>
                <a:schemeClr val="bg1"/>
              </a:solidFill>
            </a:endParaRPr>
          </a:p>
          <a:p>
            <a:r>
              <a:rPr lang="uk-UA" sz="2200" b="1" dirty="0">
                <a:solidFill>
                  <a:schemeClr val="bg1"/>
                </a:solidFill>
              </a:rPr>
              <a:t>П. 2 Порядку № 903</a:t>
            </a:r>
          </a:p>
          <a:p>
            <a:r>
              <a:rPr lang="uk-UA" sz="2200" dirty="0">
                <a:solidFill>
                  <a:schemeClr val="bg1"/>
                </a:solidFill>
              </a:rPr>
              <a:t>Технічний нагляд забезпечує замовник (забудовник) протягом усього періоду будівництва об’єкта з метою здійснення контролю за </a:t>
            </a:r>
            <a:r>
              <a:rPr lang="uk-UA" sz="2200" b="1" dirty="0">
                <a:solidFill>
                  <a:schemeClr val="bg1"/>
                </a:solidFill>
              </a:rPr>
              <a:t>дотриманням</a:t>
            </a:r>
            <a:r>
              <a:rPr lang="uk-UA" sz="2200" dirty="0">
                <a:solidFill>
                  <a:schemeClr val="bg1"/>
                </a:solidFill>
              </a:rPr>
              <a:t> </a:t>
            </a:r>
            <a:r>
              <a:rPr lang="uk-UA" sz="2200" i="1" dirty="0">
                <a:solidFill>
                  <a:schemeClr val="bg1"/>
                </a:solidFill>
              </a:rPr>
              <a:t>проектних рішень </a:t>
            </a:r>
            <a:r>
              <a:rPr lang="uk-UA" sz="2200" dirty="0">
                <a:solidFill>
                  <a:schemeClr val="bg1"/>
                </a:solidFill>
              </a:rPr>
              <a:t>та вимог </a:t>
            </a:r>
            <a:r>
              <a:rPr lang="uk-UA" sz="2200" i="1" u="sng" dirty="0">
                <a:solidFill>
                  <a:schemeClr val="bg1"/>
                </a:solidFill>
              </a:rPr>
              <a:t>державних стандартів</a:t>
            </a:r>
            <a:r>
              <a:rPr lang="uk-UA" sz="2200" dirty="0">
                <a:solidFill>
                  <a:schemeClr val="bg1"/>
                </a:solidFill>
              </a:rPr>
              <a:t>, </a:t>
            </a:r>
            <a:r>
              <a:rPr lang="uk-UA" sz="2200" i="1" dirty="0">
                <a:solidFill>
                  <a:schemeClr val="bg1"/>
                </a:solidFill>
              </a:rPr>
              <a:t>будівельних норм </a:t>
            </a:r>
            <a:r>
              <a:rPr lang="uk-UA" sz="2200" dirty="0">
                <a:solidFill>
                  <a:schemeClr val="bg1"/>
                </a:solidFill>
              </a:rPr>
              <a:t>і </a:t>
            </a:r>
            <a:r>
              <a:rPr lang="uk-UA" sz="2200" i="1" dirty="0">
                <a:solidFill>
                  <a:schemeClr val="bg1"/>
                </a:solidFill>
              </a:rPr>
              <a:t>правил</a:t>
            </a:r>
            <a:r>
              <a:rPr lang="uk-UA" sz="2200" dirty="0">
                <a:solidFill>
                  <a:schemeClr val="bg1"/>
                </a:solidFill>
              </a:rPr>
              <a:t>, а також </a:t>
            </a:r>
            <a:r>
              <a:rPr lang="uk-UA" sz="2200" b="1" dirty="0">
                <a:solidFill>
                  <a:schemeClr val="bg1"/>
                </a:solidFill>
              </a:rPr>
              <a:t>контролю за </a:t>
            </a:r>
            <a:r>
              <a:rPr lang="uk-UA" sz="2200" i="1" dirty="0">
                <a:solidFill>
                  <a:schemeClr val="bg1"/>
                </a:solidFill>
              </a:rPr>
              <a:t>якістю</a:t>
            </a:r>
            <a:r>
              <a:rPr lang="uk-UA" sz="2200" dirty="0">
                <a:solidFill>
                  <a:schemeClr val="bg1"/>
                </a:solidFill>
              </a:rPr>
              <a:t> та </a:t>
            </a:r>
            <a:r>
              <a:rPr lang="uk-UA" sz="2200" i="1" dirty="0">
                <a:solidFill>
                  <a:schemeClr val="bg1"/>
                </a:solidFill>
              </a:rPr>
              <a:t>обсягами</a:t>
            </a:r>
            <a:r>
              <a:rPr lang="uk-UA" sz="2200" dirty="0">
                <a:solidFill>
                  <a:schemeClr val="bg1"/>
                </a:solidFill>
              </a:rPr>
              <a:t> робіт, виконаних під час будівництва або зміни (зокрема шляхом знесення) такого об’єкта.</a:t>
            </a:r>
          </a:p>
        </p:txBody>
      </p:sp>
    </p:spTree>
    <p:extLst>
      <p:ext uri="{BB962C8B-B14F-4D97-AF65-F5344CB8AC3E}">
        <p14:creationId xmlns:p14="http://schemas.microsoft.com/office/powerpoint/2010/main" val="412309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220981"/>
            <a:ext cx="10058400" cy="1127759"/>
          </a:xfrm>
        </p:spPr>
        <p:txBody>
          <a:bodyPr>
            <a:noAutofit/>
          </a:bodyPr>
          <a:lstStyle/>
          <a:p>
            <a:r>
              <a:rPr lang="uk-UA" sz="1800" b="1" dirty="0"/>
              <a:t>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2.1. ІТН – службова особа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348740"/>
            <a:ext cx="10754753" cy="5052060"/>
          </a:xfrm>
        </p:spPr>
        <p:txBody>
          <a:bodyPr>
            <a:normAutofit fontScale="25000" lnSpcReduction="20000"/>
          </a:bodyPr>
          <a:lstStyle/>
          <a:p>
            <a:endParaRPr lang="uk-UA" sz="1700" b="1" dirty="0">
              <a:solidFill>
                <a:schemeClr val="bg1"/>
              </a:solidFill>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b="1" dirty="0">
                <a:solidFill>
                  <a:schemeClr val="bg1"/>
                </a:solidFill>
              </a:rPr>
              <a:t>П. 5 Порядку № 903</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Особи, що здійснюють технічний нагляд:</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1) </a:t>
            </a:r>
            <a:r>
              <a:rPr lang="uk-UA" sz="5600" b="1" i="1" u="sng" dirty="0">
                <a:solidFill>
                  <a:schemeClr val="bg1"/>
                </a:solidFill>
              </a:rPr>
              <a:t>проводять перевірку</a:t>
            </a:r>
            <a:r>
              <a:rPr lang="uk-UA" sz="5600" dirty="0">
                <a:solidFill>
                  <a:schemeClr val="bg1"/>
                </a:solidFill>
              </a:rPr>
              <a:t>: наявності документів, які підтверджують якісні характеристики конструкцій, виробів, матеріалів та обладнання, що використовуються під час будівництва об’єкта, – технічного паспорта, сертифіката, документів, що відображають результати лабораторних випробувань тощо; </a:t>
            </a:r>
            <a:r>
              <a:rPr lang="uk-UA" sz="5600" b="1" i="1" u="sng" dirty="0">
                <a:solidFill>
                  <a:schemeClr val="bg1"/>
                </a:solidFill>
              </a:rPr>
              <a:t>відповідності виконаних будівельно-монтажних робіт</a:t>
            </a:r>
            <a:r>
              <a:rPr lang="uk-UA" sz="5600" i="1" dirty="0">
                <a:solidFill>
                  <a:schemeClr val="bg1"/>
                </a:solidFill>
              </a:rPr>
              <a:t>,</a:t>
            </a:r>
            <a:r>
              <a:rPr lang="uk-UA" sz="5600" i="1" u="sng" dirty="0">
                <a:solidFill>
                  <a:schemeClr val="bg1"/>
                </a:solidFill>
              </a:rPr>
              <a:t> конструкцій, виробів, матеріалів та обладнання проектним рішенням, вимогам державних стандартів, будівельних норм і правил, технічних умов</a:t>
            </a:r>
            <a:r>
              <a:rPr lang="uk-UA" sz="5600" i="1" dirty="0">
                <a:solidFill>
                  <a:schemeClr val="bg1"/>
                </a:solidFill>
              </a:rPr>
              <a:t> </a:t>
            </a:r>
            <a:r>
              <a:rPr lang="uk-UA" sz="5600" b="1" i="1" u="sng" dirty="0">
                <a:solidFill>
                  <a:schemeClr val="bg1"/>
                </a:solidFill>
              </a:rPr>
              <a:t>та інших нормативних документів</a:t>
            </a:r>
            <a:r>
              <a:rPr lang="uk-UA" sz="5600" dirty="0">
                <a:solidFill>
                  <a:schemeClr val="bg1"/>
                </a:solidFill>
              </a:rPr>
              <a:t>; відповідності обсягів та якості виконаних будівельно-монтажних робіт проектно-кошторисній документації; виконання підрядником вказівок і приписів, виданих за результатами технічного нагляду, державного архітектурно-будівельного контролю та державного нагляду;</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2) ведуть облік обсягів прийнятих і оплачених будівельно-монтажних робіт, а також будівельно-монтажних робіт, виконаних з недоліками;</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3) проводять разом з підрядником огляд та оцінку результатів виконаних робіт, у тому числі прихованих, і конструктивних елементів;</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4) повідомляють підряднику про невідповідність виробів, матеріалів та обладнання вимогам нормативних документів;</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5) оформляють акти робіт, виконаних з недоліками;</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6) беруть участь у проведенні перевірки: робочою комісією якості окремих конструкцій і вузлів, будівельно-монтажних робіт усіх видів, відповідності змонтованого спецобладнання, устаткування і механізмів технічним умовам; органами державного нагляду та архітектурно-будівельного контролю;</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5600" dirty="0">
                <a:solidFill>
                  <a:schemeClr val="bg1"/>
                </a:solidFill>
              </a:rPr>
              <a:t>7) виконують інші функції, пов’язані з технічним наглядом на відповідному об’єкті.</a:t>
            </a:r>
          </a:p>
        </p:txBody>
      </p:sp>
    </p:spTree>
    <p:extLst>
      <p:ext uri="{BB962C8B-B14F-4D97-AF65-F5344CB8AC3E}">
        <p14:creationId xmlns:p14="http://schemas.microsoft.com/office/powerpoint/2010/main" val="1235584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95301"/>
            <a:ext cx="10058400" cy="1142999"/>
          </a:xfrm>
        </p:spPr>
        <p:txBody>
          <a:bodyPr>
            <a:noAutofit/>
          </a:bodyPr>
          <a:lstStyle/>
          <a:p>
            <a:r>
              <a:rPr lang="uk-UA" sz="1800" b="1" dirty="0"/>
              <a:t>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2.1. ІТН – службова особа</a:t>
            </a:r>
            <a:endParaRPr lang="uk-UA" sz="18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8300"/>
            <a:ext cx="10754753" cy="4655819"/>
          </a:xfrm>
        </p:spPr>
        <p:txBody>
          <a:bodyPr>
            <a:normAutofit fontScale="25000" lnSpcReduction="20000"/>
          </a:bodyPr>
          <a:lstStyle/>
          <a:p>
            <a:endParaRPr lang="uk-UA" sz="1700" b="1" dirty="0">
              <a:solidFill>
                <a:schemeClr val="bg1"/>
              </a:solidFill>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b="1" dirty="0">
                <a:solidFill>
                  <a:schemeClr val="bg1"/>
                </a:solidFill>
              </a:rPr>
              <a:t>П.п. 6, 7 Порядку № 903</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Особи, що здійснюють технічний нагляд, мають право вимагати від підрядника:</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1) виконання робіт відповідно до проектно-кошторисної та іншої технічної документації, дотримання вимог нормативних документів щодо порядку виконання і прийняття робіт;</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2) зупинення робіт у разі застосування ним матеріалів, деталей, конструкцій та виробів, які не відповідають вимогам нормативних документів;</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3) проведення лабораторних випробувань матеріалів і конструкцій щодо їх відповідності сертифікатам якості, а обладнання – технічним (технологічним) паспортам та своєчасного повідомлення їм про такі випробування;</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4) усунення відхилень від проектних рішень, недоліків (дефектів) та недоробок і повторного пред’явлення робіт для здійснення технічного нагляду;</a:t>
            </a: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6000" dirty="0">
                <a:solidFill>
                  <a:schemeClr val="bg1"/>
                </a:solidFill>
              </a:rPr>
              <a:t>5) зупинення виконання: робіт до оформлення актів огляду прихованих робіт; будівельно-монтажних робіт у разі виявлення понаднормативної деформації об’єкта або загрози обвалу конструкцій та вжиття невідкладних заходів для запобігання виникненню аварії.</a:t>
            </a:r>
          </a:p>
          <a:p>
            <a:r>
              <a:rPr lang="uk-UA" sz="6000" dirty="0">
                <a:solidFill>
                  <a:schemeClr val="bg1"/>
                </a:solidFill>
              </a:rPr>
              <a:t>У разі виявлення відхилень від проектних рішень, допущених під час будівництва об’єкта, та відмови підрядника їх усунути особа, що здійснює технічний нагляд, повідомляє про це замовнику (забудовнику) і відповідному органу державного архітектурно-будівельного контролю для вжиття заходів відповідно до законодавства.</a:t>
            </a:r>
          </a:p>
        </p:txBody>
      </p:sp>
    </p:spTree>
    <p:extLst>
      <p:ext uri="{BB962C8B-B14F-4D97-AF65-F5344CB8AC3E}">
        <p14:creationId xmlns:p14="http://schemas.microsoft.com/office/powerpoint/2010/main" val="1360977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563881"/>
            <a:ext cx="10058400" cy="1066799"/>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endParaRPr lang="uk-UA" sz="2000" b="1" dirty="0">
              <a:solidFill>
                <a:srgbClr val="FF0000"/>
              </a:solidFill>
            </a:endParaRPr>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39"/>
          </a:xfrm>
        </p:spPr>
        <p:txBody>
          <a:bodyPr>
            <a:normAutofit lnSpcReduction="10000"/>
          </a:bodyPr>
          <a:lstStyle/>
          <a:p>
            <a:pPr marL="342900" indent="-342900">
              <a:buSzPct val="100000"/>
              <a:buFont typeface="+mj-lt"/>
              <a:buAutoNum type="arabicPeriod"/>
            </a:pPr>
            <a:endParaRPr lang="uk-UA" sz="1700" b="1" dirty="0">
              <a:solidFill>
                <a:schemeClr val="bg1"/>
              </a:solidFill>
            </a:endParaRPr>
          </a:p>
          <a:p>
            <a:pPr marL="342900" indent="-342900">
              <a:buSzPct val="100000"/>
              <a:buFont typeface="+mj-lt"/>
              <a:buAutoNum type="arabicPeriod"/>
            </a:pPr>
            <a:r>
              <a:rPr lang="uk-UA" sz="2800" dirty="0">
                <a:solidFill>
                  <a:schemeClr val="bg1"/>
                </a:solidFill>
              </a:rPr>
              <a:t>Підроблення документів, печаток, штампів та бланків, збут чи використання підроблених документів, печаток, штампів </a:t>
            </a:r>
            <a:r>
              <a:rPr lang="uk-UA" sz="2800" i="1" dirty="0">
                <a:solidFill>
                  <a:schemeClr val="bg1"/>
                </a:solidFill>
              </a:rPr>
              <a:t>(</a:t>
            </a:r>
            <a:r>
              <a:rPr lang="uk-UA" sz="2800" b="1" i="1" dirty="0">
                <a:solidFill>
                  <a:schemeClr val="bg1"/>
                </a:solidFill>
              </a:rPr>
              <a:t>ст. 358 КК України</a:t>
            </a:r>
            <a:r>
              <a:rPr lang="uk-UA" sz="2800" i="1" dirty="0">
                <a:solidFill>
                  <a:schemeClr val="bg1"/>
                </a:solidFill>
              </a:rPr>
              <a:t>).</a:t>
            </a:r>
          </a:p>
          <a:p>
            <a:pPr marL="342900" indent="-342900">
              <a:buSzPct val="100000"/>
              <a:buFont typeface="+mj-lt"/>
              <a:buAutoNum type="arabicPeriod"/>
            </a:pPr>
            <a:r>
              <a:rPr lang="ru-RU" sz="2800" dirty="0">
                <a:solidFill>
                  <a:schemeClr val="bg1"/>
                </a:solidFill>
              </a:rPr>
              <a:t>Зловживання повноваженнями особами, які надають публічні послуги </a:t>
            </a:r>
            <a:r>
              <a:rPr lang="uk-UA" sz="2800" i="1" dirty="0">
                <a:solidFill>
                  <a:schemeClr val="bg1"/>
                </a:solidFill>
              </a:rPr>
              <a:t>(</a:t>
            </a:r>
            <a:r>
              <a:rPr lang="uk-UA" sz="2800" b="1" i="1" dirty="0">
                <a:solidFill>
                  <a:schemeClr val="bg1"/>
                </a:solidFill>
              </a:rPr>
              <a:t>ст. 365-2 КК України</a:t>
            </a:r>
            <a:r>
              <a:rPr lang="uk-UA" sz="2800" i="1" dirty="0">
                <a:solidFill>
                  <a:schemeClr val="bg1"/>
                </a:solidFill>
              </a:rPr>
              <a:t>).</a:t>
            </a:r>
          </a:p>
          <a:p>
            <a:pPr marL="342900" indent="-342900">
              <a:buSzPct val="100000"/>
              <a:buFont typeface="+mj-lt"/>
              <a:buAutoNum type="arabicPeriod"/>
            </a:pPr>
            <a:r>
              <a:rPr lang="uk-UA" sz="2800" dirty="0">
                <a:solidFill>
                  <a:srgbClr val="FF0000"/>
                </a:solidFill>
              </a:rPr>
              <a:t>Службова недбалість </a:t>
            </a:r>
            <a:r>
              <a:rPr lang="uk-UA" sz="2800" i="1" dirty="0">
                <a:solidFill>
                  <a:srgbClr val="FF0000"/>
                </a:solidFill>
              </a:rPr>
              <a:t>(</a:t>
            </a:r>
            <a:r>
              <a:rPr lang="uk-UA" sz="2800" b="1" i="1" dirty="0">
                <a:solidFill>
                  <a:srgbClr val="FF0000"/>
                </a:solidFill>
              </a:rPr>
              <a:t>ст. 367 КК України</a:t>
            </a:r>
            <a:r>
              <a:rPr lang="uk-UA" sz="2800" i="1" dirty="0">
                <a:solidFill>
                  <a:srgbClr val="FF0000"/>
                </a:solidFill>
              </a:rPr>
              <a:t>). </a:t>
            </a:r>
          </a:p>
          <a:p>
            <a:pPr marL="342900" indent="-342900">
              <a:buSzPct val="100000"/>
              <a:buFont typeface="+mj-lt"/>
              <a:buAutoNum type="arabicPeriod"/>
            </a:pPr>
            <a:r>
              <a:rPr lang="uk-UA" sz="2800" dirty="0">
                <a:solidFill>
                  <a:schemeClr val="bg1"/>
                </a:solidFill>
              </a:rPr>
              <a:t>Привласнення, розтрата майна або заволодіння ним шляхом зловживання службовим становищем </a:t>
            </a:r>
            <a:r>
              <a:rPr lang="uk-UA" sz="2800" i="1" dirty="0">
                <a:solidFill>
                  <a:schemeClr val="bg1"/>
                </a:solidFill>
              </a:rPr>
              <a:t>(</a:t>
            </a:r>
            <a:r>
              <a:rPr lang="uk-UA" sz="2800" b="1" i="1" dirty="0">
                <a:solidFill>
                  <a:schemeClr val="bg1"/>
                </a:solidFill>
              </a:rPr>
              <a:t>ст. 191 КК України</a:t>
            </a:r>
            <a:r>
              <a:rPr lang="uk-UA" sz="2800" i="1" dirty="0">
                <a:solidFill>
                  <a:schemeClr val="bg1"/>
                </a:solidFill>
              </a:rPr>
              <a:t>). </a:t>
            </a:r>
          </a:p>
          <a:p>
            <a:endParaRPr lang="uk-UA" b="1" dirty="0">
              <a:solidFill>
                <a:schemeClr val="bg1"/>
              </a:solidFill>
            </a:endParaRPr>
          </a:p>
        </p:txBody>
      </p:sp>
    </p:spTree>
    <p:extLst>
      <p:ext uri="{BB962C8B-B14F-4D97-AF65-F5344CB8AC3E}">
        <p14:creationId xmlns:p14="http://schemas.microsoft.com/office/powerpoint/2010/main" val="2830885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2A52DC-C4F0-460A-A9E2-5F1C53C4F5C5}"/>
              </a:ext>
            </a:extLst>
          </p:cNvPr>
          <p:cNvSpPr>
            <a:spLocks noGrp="1"/>
          </p:cNvSpPr>
          <p:nvPr>
            <p:ph type="title"/>
          </p:nvPr>
        </p:nvSpPr>
        <p:spPr>
          <a:xfrm>
            <a:off x="684213" y="403861"/>
            <a:ext cx="10058400" cy="1066280"/>
          </a:xfrm>
        </p:spPr>
        <p:txBody>
          <a:bodyPr>
            <a:noAutofit/>
          </a:bodyPr>
          <a:lstStyle/>
          <a:p>
            <a:r>
              <a:rPr lang="uk-UA" sz="1800" b="1" dirty="0"/>
              <a:t>2. кримінальні правопорушення (КП), у вчиненні яких зазвичай обвинувачують інженера технічного нагляду у зв'язку із                        здійсненням ним професійної діяльності</a:t>
            </a:r>
            <a:br>
              <a:rPr lang="uk-UA" sz="1800" b="1" dirty="0"/>
            </a:br>
            <a:r>
              <a:rPr lang="uk-UA" sz="1800" b="1" dirty="0">
                <a:solidFill>
                  <a:srgbClr val="FF0000"/>
                </a:solidFill>
              </a:rPr>
              <a:t>2.2. основні види кп</a:t>
            </a:r>
            <a:br>
              <a:rPr lang="uk-UA" sz="1800" b="1" dirty="0">
                <a:solidFill>
                  <a:srgbClr val="FF0000"/>
                </a:solidFill>
              </a:rPr>
            </a:br>
            <a:r>
              <a:rPr lang="ru-RU" sz="1800" b="1" dirty="0">
                <a:solidFill>
                  <a:schemeClr val="bg1"/>
                </a:solidFill>
              </a:rPr>
              <a:t>Підроблення документів, печаток, штампів та бланків, збут чи використання Підроблення документів, печаток, штампів</a:t>
            </a:r>
            <a:r>
              <a:rPr lang="uk-UA" sz="1800" b="1" dirty="0">
                <a:solidFill>
                  <a:schemeClr val="bg1"/>
                </a:solidFill>
              </a:rPr>
              <a:t> (ст. 358 КК України)</a:t>
            </a:r>
            <a:endParaRPr lang="uk-UA" sz="2000" b="1" dirty="0"/>
          </a:p>
        </p:txBody>
      </p:sp>
      <p:sp>
        <p:nvSpPr>
          <p:cNvPr id="3" name="Текст 2">
            <a:extLst>
              <a:ext uri="{FF2B5EF4-FFF2-40B4-BE49-F238E27FC236}">
                <a16:creationId xmlns:a16="http://schemas.microsoft.com/office/drawing/2014/main" id="{2AB7AD8E-ECAF-48E8-942C-07F6C691F447}"/>
              </a:ext>
            </a:extLst>
          </p:cNvPr>
          <p:cNvSpPr>
            <a:spLocks noGrp="1"/>
          </p:cNvSpPr>
          <p:nvPr>
            <p:ph type="body" idx="1"/>
          </p:nvPr>
        </p:nvSpPr>
        <p:spPr>
          <a:xfrm>
            <a:off x="684211" y="1630680"/>
            <a:ext cx="10754753" cy="4663440"/>
          </a:xfrm>
        </p:spPr>
        <p:txBody>
          <a:bodyPr>
            <a:normAutofit/>
          </a:bodyPr>
          <a:lstStyle/>
          <a:p>
            <a:endParaRPr lang="uk-UA" sz="1800"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sz="2000" b="1" dirty="0">
              <a:solidFill>
                <a:schemeClr val="bg1"/>
              </a:solidFill>
            </a:endParaRPr>
          </a:p>
          <a:p>
            <a:endParaRPr lang="uk-UA" b="1" dirty="0">
              <a:solidFill>
                <a:schemeClr val="bg1"/>
              </a:solidFill>
            </a:endParaRPr>
          </a:p>
          <a:p>
            <a:endParaRPr lang="uk-UA" b="1" dirty="0">
              <a:solidFill>
                <a:schemeClr val="bg1"/>
              </a:solidFill>
            </a:endParaRPr>
          </a:p>
          <a:p>
            <a:endParaRPr lang="uk-UA" b="1" dirty="0">
              <a:solidFill>
                <a:schemeClr val="bg1"/>
              </a:solidFill>
            </a:endParaRPr>
          </a:p>
        </p:txBody>
      </p:sp>
      <p:graphicFrame>
        <p:nvGraphicFramePr>
          <p:cNvPr id="8" name="Таблица 8">
            <a:extLst>
              <a:ext uri="{FF2B5EF4-FFF2-40B4-BE49-F238E27FC236}">
                <a16:creationId xmlns:a16="http://schemas.microsoft.com/office/drawing/2014/main" id="{C72D37D7-B9F2-4616-AEBD-220AE1E92AD3}"/>
              </a:ext>
            </a:extLst>
          </p:cNvPr>
          <p:cNvGraphicFramePr>
            <a:graphicFrameLocks noGrp="1"/>
          </p:cNvGraphicFramePr>
          <p:nvPr>
            <p:extLst>
              <p:ext uri="{D42A27DB-BD31-4B8C-83A1-F6EECF244321}">
                <p14:modId xmlns:p14="http://schemas.microsoft.com/office/powerpoint/2010/main" val="3886882277"/>
              </p:ext>
            </p:extLst>
          </p:nvPr>
        </p:nvGraphicFramePr>
        <p:xfrm>
          <a:off x="684211" y="1783080"/>
          <a:ext cx="10768649" cy="4332564"/>
        </p:xfrm>
        <a:graphic>
          <a:graphicData uri="http://schemas.openxmlformats.org/drawingml/2006/table">
            <a:tbl>
              <a:tblPr firstRow="1" bandRow="1">
                <a:tableStyleId>{5C22544A-7EE6-4342-B048-85BDC9FD1C3A}</a:tableStyleId>
              </a:tblPr>
              <a:tblGrid>
                <a:gridCol w="352109">
                  <a:extLst>
                    <a:ext uri="{9D8B030D-6E8A-4147-A177-3AD203B41FA5}">
                      <a16:colId xmlns:a16="http://schemas.microsoft.com/office/drawing/2014/main" val="1251061867"/>
                    </a:ext>
                  </a:extLst>
                </a:gridCol>
                <a:gridCol w="5288280">
                  <a:extLst>
                    <a:ext uri="{9D8B030D-6E8A-4147-A177-3AD203B41FA5}">
                      <a16:colId xmlns:a16="http://schemas.microsoft.com/office/drawing/2014/main" val="2670347930"/>
                    </a:ext>
                  </a:extLst>
                </a:gridCol>
                <a:gridCol w="1973580">
                  <a:extLst>
                    <a:ext uri="{9D8B030D-6E8A-4147-A177-3AD203B41FA5}">
                      <a16:colId xmlns:a16="http://schemas.microsoft.com/office/drawing/2014/main" val="73820345"/>
                    </a:ext>
                  </a:extLst>
                </a:gridCol>
                <a:gridCol w="1485900">
                  <a:extLst>
                    <a:ext uri="{9D8B030D-6E8A-4147-A177-3AD203B41FA5}">
                      <a16:colId xmlns:a16="http://schemas.microsoft.com/office/drawing/2014/main" val="468965694"/>
                    </a:ext>
                  </a:extLst>
                </a:gridCol>
                <a:gridCol w="1668780">
                  <a:extLst>
                    <a:ext uri="{9D8B030D-6E8A-4147-A177-3AD203B41FA5}">
                      <a16:colId xmlns:a16="http://schemas.microsoft.com/office/drawing/2014/main" val="1117817820"/>
                    </a:ext>
                  </a:extLst>
                </a:gridCol>
              </a:tblGrid>
              <a:tr h="346116">
                <a:tc>
                  <a:txBody>
                    <a:bodyPr/>
                    <a:lstStyle/>
                    <a:p>
                      <a:pPr algn="ctr"/>
                      <a:r>
                        <a:rPr lang="uk-UA" sz="1400" dirty="0"/>
                        <a:t>Ч.</a:t>
                      </a:r>
                    </a:p>
                  </a:txBody>
                  <a:tcPr anchor="ctr"/>
                </a:tc>
                <a:tc>
                  <a:txBody>
                    <a:bodyPr/>
                    <a:lstStyle/>
                    <a:p>
                      <a:pPr algn="ctr"/>
                      <a:r>
                        <a:rPr lang="uk-UA" sz="1400" dirty="0"/>
                        <a:t>Склад</a:t>
                      </a:r>
                    </a:p>
                  </a:txBody>
                  <a:tcPr anchor="ctr"/>
                </a:tc>
                <a:tc>
                  <a:txBody>
                    <a:bodyPr/>
                    <a:lstStyle/>
                    <a:p>
                      <a:pPr algn="ctr"/>
                      <a:r>
                        <a:rPr lang="uk-UA" sz="1400" dirty="0"/>
                        <a:t>Санкція</a:t>
                      </a:r>
                    </a:p>
                  </a:txBody>
                  <a:tcPr anchor="ctr"/>
                </a:tc>
                <a:tc>
                  <a:txBody>
                    <a:bodyPr/>
                    <a:lstStyle/>
                    <a:p>
                      <a:pPr algn="ctr"/>
                      <a:r>
                        <a:rPr lang="uk-UA" sz="1400" dirty="0"/>
                        <a:t>Вид</a:t>
                      </a:r>
                    </a:p>
                  </a:txBody>
                  <a:tcPr anchor="ctr"/>
                </a:tc>
                <a:tc>
                  <a:txBody>
                    <a:bodyPr/>
                    <a:lstStyle/>
                    <a:p>
                      <a:pPr algn="ctr"/>
                      <a:r>
                        <a:rPr lang="uk-UA" sz="1400" dirty="0"/>
                        <a:t>Строк давності</a:t>
                      </a:r>
                    </a:p>
                  </a:txBody>
                  <a:tcPr anchor="ctr"/>
                </a:tc>
                <a:extLst>
                  <a:ext uri="{0D108BD9-81ED-4DB2-BD59-A6C34878D82A}">
                    <a16:rowId xmlns:a16="http://schemas.microsoft.com/office/drawing/2014/main" val="1419453058"/>
                  </a:ext>
                </a:extLst>
              </a:tr>
              <a:tr h="3986448">
                <a:tc>
                  <a:txBody>
                    <a:bodyPr/>
                    <a:lstStyle/>
                    <a:p>
                      <a:pPr algn="ctr"/>
                      <a:r>
                        <a:rPr lang="uk-UA" sz="1400" dirty="0"/>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400" b="1" i="0" u="sng" kern="1200" dirty="0">
                          <a:solidFill>
                            <a:schemeClr val="dk1"/>
                          </a:solidFill>
                          <a:effectLst/>
                          <a:latin typeface="+mn-lt"/>
                          <a:ea typeface="+mn-ea"/>
                          <a:cs typeface="+mn-cs"/>
                        </a:rPr>
                        <a:t>Підроблення</a:t>
                      </a:r>
                      <a:r>
                        <a:rPr lang="uk-UA" sz="1400" b="0" i="0" kern="1200" dirty="0">
                          <a:solidFill>
                            <a:schemeClr val="dk1"/>
                          </a:solidFill>
                          <a:effectLst/>
                          <a:latin typeface="+mn-lt"/>
                          <a:ea typeface="+mn-ea"/>
                          <a:cs typeface="+mn-cs"/>
                        </a:rPr>
                        <a:t> посвідчення або іншого </a:t>
                      </a:r>
                      <a:r>
                        <a:rPr lang="uk-UA" sz="1400" b="1" i="0" u="sng" kern="1200" dirty="0">
                          <a:solidFill>
                            <a:schemeClr val="dk1"/>
                          </a:solidFill>
                          <a:effectLst/>
                          <a:latin typeface="+mn-lt"/>
                          <a:ea typeface="+mn-ea"/>
                          <a:cs typeface="+mn-cs"/>
                        </a:rPr>
                        <a:t>офіційного документа, який </a:t>
                      </a:r>
                      <a:r>
                        <a:rPr lang="uk-UA" sz="1400" b="0" i="0" kern="1200" dirty="0">
                          <a:solidFill>
                            <a:schemeClr val="dk1"/>
                          </a:solidFill>
                          <a:effectLst/>
                          <a:latin typeface="+mn-lt"/>
                          <a:ea typeface="+mn-ea"/>
                          <a:cs typeface="+mn-cs"/>
                        </a:rPr>
                        <a:t>видається чи </a:t>
                      </a:r>
                      <a:r>
                        <a:rPr lang="uk-UA" sz="1400" b="1" i="0" u="sng" kern="1200" dirty="0">
                          <a:solidFill>
                            <a:schemeClr val="dk1"/>
                          </a:solidFill>
                          <a:effectLst/>
                          <a:latin typeface="+mn-lt"/>
                          <a:ea typeface="+mn-ea"/>
                          <a:cs typeface="+mn-cs"/>
                        </a:rPr>
                        <a:t>посвідчується</a:t>
                      </a:r>
                      <a:r>
                        <a:rPr lang="uk-UA" sz="1400" b="0" i="0" kern="1200" dirty="0">
                          <a:solidFill>
                            <a:schemeClr val="dk1"/>
                          </a:solidFill>
                          <a:effectLst/>
                          <a:latin typeface="+mn-lt"/>
                          <a:ea typeface="+mn-ea"/>
                          <a:cs typeface="+mn-cs"/>
                        </a:rPr>
                        <a:t> підприємством, установою, організацією, </a:t>
                      </a:r>
                      <a:r>
                        <a:rPr lang="uk-UA" sz="1400" b="1" i="0" u="sng" kern="1200" dirty="0">
                          <a:solidFill>
                            <a:schemeClr val="dk1"/>
                          </a:solidFill>
                          <a:effectLst/>
                          <a:latin typeface="+mn-lt"/>
                          <a:ea typeface="+mn-ea"/>
                          <a:cs typeface="+mn-cs"/>
                        </a:rPr>
                        <a:t>громадянином-підприємцем</a:t>
                      </a:r>
                      <a:r>
                        <a:rPr lang="uk-UA" sz="1400" b="0" i="0" kern="1200" dirty="0">
                          <a:solidFill>
                            <a:schemeClr val="dk1"/>
                          </a:solidFill>
                          <a:effectLst/>
                          <a:latin typeface="+mn-lt"/>
                          <a:ea typeface="+mn-ea"/>
                          <a:cs typeface="+mn-cs"/>
                        </a:rPr>
                        <a:t>, нотаріусом, державним реєстратором, суб’єктом державної реєстрації прав, особою, яка уповноважена на виконання функцій держави щодо реєстрації юридичних осіб, фізичних осіб-підприємців та громадських формувань, державним виконавцем, приватним виконавцем, аудитором чи іншою особою, яка має право видавати чи посвідчувати такі документи, </a:t>
                      </a:r>
                      <a:r>
                        <a:rPr lang="uk-UA" sz="1400" b="1" i="0" u="sng" kern="1200" dirty="0">
                          <a:solidFill>
                            <a:schemeClr val="dk1"/>
                          </a:solidFill>
                          <a:effectLst/>
                          <a:latin typeface="+mn-lt"/>
                          <a:ea typeface="+mn-ea"/>
                          <a:cs typeface="+mn-cs"/>
                        </a:rPr>
                        <a:t>і який надає права</a:t>
                      </a:r>
                      <a:r>
                        <a:rPr lang="uk-UA" sz="1400" b="0" i="0" u="none" kern="1200" dirty="0">
                          <a:solidFill>
                            <a:schemeClr val="dk1"/>
                          </a:solidFill>
                          <a:effectLst/>
                          <a:latin typeface="+mn-lt"/>
                          <a:ea typeface="+mn-ea"/>
                          <a:cs typeface="+mn-cs"/>
                        </a:rPr>
                        <a:t> </a:t>
                      </a:r>
                      <a:r>
                        <a:rPr lang="uk-UA" sz="1400" b="0" i="0" kern="1200" dirty="0">
                          <a:solidFill>
                            <a:schemeClr val="dk1"/>
                          </a:solidFill>
                          <a:effectLst/>
                          <a:latin typeface="+mn-lt"/>
                          <a:ea typeface="+mn-ea"/>
                          <a:cs typeface="+mn-cs"/>
                        </a:rPr>
                        <a:t>або звільняє від обов'язків, </a:t>
                      </a:r>
                      <a:r>
                        <a:rPr lang="uk-UA" sz="1400" b="1" i="0" u="sng" kern="1200" dirty="0">
                          <a:solidFill>
                            <a:schemeClr val="dk1"/>
                          </a:solidFill>
                          <a:effectLst/>
                          <a:latin typeface="+mn-lt"/>
                          <a:ea typeface="+mn-ea"/>
                          <a:cs typeface="+mn-cs"/>
                        </a:rPr>
                        <a:t>з метою використання його </a:t>
                      </a:r>
                      <a:r>
                        <a:rPr lang="uk-UA" sz="1400" b="0" i="0" kern="1200" dirty="0">
                          <a:solidFill>
                            <a:schemeClr val="dk1"/>
                          </a:solidFill>
                          <a:effectLst/>
                          <a:latin typeface="+mn-lt"/>
                          <a:ea typeface="+mn-ea"/>
                          <a:cs typeface="+mn-cs"/>
                        </a:rPr>
                        <a:t>підроблювачем чи </a:t>
                      </a:r>
                      <a:r>
                        <a:rPr lang="uk-UA" sz="1400" b="1" i="0" u="sng" kern="1200" dirty="0">
                          <a:solidFill>
                            <a:schemeClr val="dk1"/>
                          </a:solidFill>
                          <a:effectLst/>
                          <a:latin typeface="+mn-lt"/>
                          <a:ea typeface="+mn-ea"/>
                          <a:cs typeface="+mn-cs"/>
                        </a:rPr>
                        <a:t>іншою особою </a:t>
                      </a:r>
                      <a:r>
                        <a:rPr lang="uk-UA" sz="1400" b="0" i="0" kern="1200" dirty="0">
                          <a:solidFill>
                            <a:schemeClr val="dk1"/>
                          </a:solidFill>
                          <a:effectLst/>
                          <a:latin typeface="+mn-lt"/>
                          <a:ea typeface="+mn-ea"/>
                          <a:cs typeface="+mn-cs"/>
                        </a:rPr>
                        <a:t>або збут такого документа, а також виготовлення підроблених печаток, штампів чи бланків підприємств, установ чи організацій незалежно від форми власності, інших офіційних печаток, штампів чи бланків з тією самою метою або їх збут</a:t>
                      </a:r>
                      <a:endParaRPr lang="uk-UA" sz="1400" i="1" u="none" dirty="0"/>
                    </a:p>
                  </a:txBody>
                  <a:tcPr/>
                </a:tc>
                <a:tc>
                  <a:txBody>
                    <a:bodyPr/>
                    <a:lstStyle/>
                    <a:p>
                      <a:r>
                        <a:rPr lang="ru-RU" sz="1400" b="0" i="0" kern="1200" dirty="0">
                          <a:solidFill>
                            <a:schemeClr val="dk1"/>
                          </a:solidFill>
                          <a:effectLst/>
                          <a:latin typeface="+mn-lt"/>
                          <a:ea typeface="+mn-ea"/>
                          <a:cs typeface="+mn-cs"/>
                        </a:rPr>
                        <a:t>караються </a:t>
                      </a:r>
                      <a:r>
                        <a:rPr lang="ru-RU" sz="1400" b="0" i="1" u="sng" kern="1200" dirty="0">
                          <a:solidFill>
                            <a:schemeClr val="dk1"/>
                          </a:solidFill>
                          <a:effectLst/>
                          <a:latin typeface="+mn-lt"/>
                          <a:ea typeface="+mn-ea"/>
                          <a:cs typeface="+mn-cs"/>
                        </a:rPr>
                        <a:t>штрафом</a:t>
                      </a:r>
                      <a:r>
                        <a:rPr lang="ru-RU" sz="1400" b="0" i="0" kern="1200" dirty="0">
                          <a:solidFill>
                            <a:schemeClr val="dk1"/>
                          </a:solidFill>
                          <a:effectLst/>
                          <a:latin typeface="+mn-lt"/>
                          <a:ea typeface="+mn-ea"/>
                          <a:cs typeface="+mn-cs"/>
                        </a:rPr>
                        <a:t> до однієї тисячі неоподатковуваних мінімумів доходів громадян або пробаційним наглядом на строк до двох років, або обмеженням волі на той самий строк</a:t>
                      </a:r>
                    </a:p>
                    <a:p>
                      <a:endParaRPr lang="uk-UA" sz="1400" b="0" i="1" kern="1200" dirty="0">
                        <a:solidFill>
                          <a:schemeClr val="dk1"/>
                        </a:solidFill>
                        <a:effectLst/>
                        <a:latin typeface="+mn-lt"/>
                        <a:ea typeface="+mn-ea"/>
                        <a:cs typeface="+mn-cs"/>
                      </a:endParaRPr>
                    </a:p>
                    <a:p>
                      <a:r>
                        <a:rPr lang="uk-UA" sz="1400" b="0" i="1" kern="1200" dirty="0">
                          <a:solidFill>
                            <a:schemeClr val="dk1"/>
                          </a:solidFill>
                          <a:effectLst/>
                          <a:latin typeface="+mn-lt"/>
                          <a:ea typeface="+mn-ea"/>
                          <a:cs typeface="+mn-cs"/>
                        </a:rPr>
                        <a:t>(</a:t>
                      </a:r>
                      <a:r>
                        <a:rPr lang="uk-UA" sz="1400" b="0" i="1" u="sng" kern="1200" dirty="0">
                          <a:solidFill>
                            <a:schemeClr val="dk1"/>
                          </a:solidFill>
                          <a:effectLst/>
                          <a:latin typeface="+mn-lt"/>
                          <a:ea typeface="+mn-ea"/>
                          <a:cs typeface="+mn-cs"/>
                        </a:rPr>
                        <a:t>17 х 1 000 = 34 000 грн.</a:t>
                      </a:r>
                      <a:r>
                        <a:rPr lang="uk-UA" sz="1400" b="0" i="1" kern="1200" dirty="0">
                          <a:solidFill>
                            <a:schemeClr val="dk1"/>
                          </a:solidFill>
                          <a:effectLst/>
                          <a:latin typeface="+mn-lt"/>
                          <a:ea typeface="+mn-ea"/>
                          <a:cs typeface="+mn-cs"/>
                        </a:rPr>
                        <a:t>)</a:t>
                      </a:r>
                      <a:endParaRPr lang="uk-UA" sz="1400" i="1" dirty="0"/>
                    </a:p>
                  </a:txBody>
                  <a:tcPr/>
                </a:tc>
                <a:tc>
                  <a:txBody>
                    <a:bodyPr/>
                    <a:lstStyle/>
                    <a:p>
                      <a:r>
                        <a:rPr lang="uk-UA" sz="1400" dirty="0"/>
                        <a:t>Кримінальний проступок</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sz="1400" b="1" dirty="0"/>
                        <a:t>3 </a:t>
                      </a:r>
                      <a:r>
                        <a:rPr lang="uk-UA" sz="1400" b="1" kern="1200" dirty="0">
                          <a:solidFill>
                            <a:schemeClr val="dk1"/>
                          </a:solidFill>
                          <a:latin typeface="+mn-lt"/>
                          <a:ea typeface="+mn-ea"/>
                          <a:cs typeface="+mn-cs"/>
                        </a:rPr>
                        <a:t>роки*</a:t>
                      </a:r>
                      <a:endParaRPr lang="uk-UA" sz="1400" b="0"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uk-UA" sz="1400" b="0" i="1" kern="1200" dirty="0">
                        <a:solidFill>
                          <a:schemeClr val="dk1"/>
                        </a:solidFill>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uk-UA" sz="1400" b="0" i="1" kern="1200" dirty="0">
                          <a:solidFill>
                            <a:schemeClr val="dk1"/>
                          </a:solidFill>
                          <a:latin typeface="+mn-lt"/>
                          <a:ea typeface="+mn-ea"/>
                          <a:cs typeface="+mn-cs"/>
                        </a:rPr>
                        <a:t>*Рахується </a:t>
                      </a:r>
                      <a:r>
                        <a:rPr lang="ru-RU" sz="1400" i="1" kern="1200" dirty="0">
                          <a:solidFill>
                            <a:schemeClr val="dk1"/>
                          </a:solidFill>
                          <a:latin typeface="+mn-lt"/>
                          <a:ea typeface="+mn-ea"/>
                          <a:cs typeface="+mn-cs"/>
                        </a:rPr>
                        <a:t>з дня вчинення КП і до дня набрання вироком законної сили</a:t>
                      </a:r>
                      <a:endParaRPr lang="uk-UA" sz="1400" b="1" kern="1200" dirty="0">
                        <a:solidFill>
                          <a:schemeClr val="dk1"/>
                        </a:solidFill>
                        <a:latin typeface="+mn-lt"/>
                        <a:ea typeface="+mn-ea"/>
                        <a:cs typeface="+mn-cs"/>
                      </a:endParaRPr>
                    </a:p>
                  </a:txBody>
                  <a:tcPr/>
                </a:tc>
                <a:extLst>
                  <a:ext uri="{0D108BD9-81ED-4DB2-BD59-A6C34878D82A}">
                    <a16:rowId xmlns:a16="http://schemas.microsoft.com/office/drawing/2014/main" val="3011966630"/>
                  </a:ext>
                </a:extLst>
              </a:tr>
            </a:tbl>
          </a:graphicData>
        </a:graphic>
      </p:graphicFrame>
    </p:spTree>
    <p:extLst>
      <p:ext uri="{BB962C8B-B14F-4D97-AF65-F5344CB8AC3E}">
        <p14:creationId xmlns:p14="http://schemas.microsoft.com/office/powerpoint/2010/main" val="3147850099"/>
      </p:ext>
    </p:extLst>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12624</TotalTime>
  <Words>9962</Words>
  <Application>Microsoft Office PowerPoint</Application>
  <PresentationFormat>Широкоэкранный</PresentationFormat>
  <Paragraphs>580</Paragraphs>
  <Slides>41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41</vt:i4>
      </vt:variant>
    </vt:vector>
  </HeadingPairs>
  <TitlesOfParts>
    <vt:vector size="45" baseType="lpstr">
      <vt:lpstr>Arial</vt:lpstr>
      <vt:lpstr>Century Gothic</vt:lpstr>
      <vt:lpstr>Wingdings 3</vt:lpstr>
      <vt:lpstr>Сектор</vt:lpstr>
      <vt:lpstr>Участь Інженера технічного нагляду у кримінальному провадженні</vt:lpstr>
      <vt:lpstr>СТРУКТУРА ДОПОВІДІ:</vt:lpstr>
      <vt:lpstr>1. Основні нормативно-правові акти, нормативні документи та їх роз'яснення, що стосуються діяльності інженера технічного нагляду:</vt:lpstr>
      <vt:lpstr>2. Основні види кримінальних правопорушень (КП), у вчиненні яких зазвичай обвинувачують інженера технічного нагляду у зв'язку із здійсненням ним професійної діяльності 2.1. ІТН – службова особа</vt:lpstr>
      <vt:lpstr>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 2.1. ІТН – службова особа</vt:lpstr>
      <vt:lpstr>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 2.1. ІТН – службова особа</vt:lpstr>
      <vt:lpstr>2. Основні види кримінальних правопорушень (КП), у вчиненні яких обвинувачують інженера технічного нагляду у зв'язку із здійсненням ним професійної діяльності 2.1. ІТН – службова особа</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Підроблення документів, печаток, штампів та бланків, збут чи використання Підроблення документів, печаток, штампів (ст. 358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Підроблення документів, печаток, штампів та бланків, збут чи використання Підроблення документів, печаток, штампів (ст. 358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Підроблення документів, печаток, штампів та бланків, збут чи використання Підроблення документів, печаток, штампів (ст. 358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Зловживання повноваженнями особами, які надають публічні послуги    (ст. 365-2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Зловживання повноваженнями особами, які надають публічні послуги    (ст. 365-2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Службова недбалість (ст. 367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Службова недбалість (ст. 367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Привласнення, розтрата майна або заволодіння ним шляхом зловживання службовим становищем (ст. 191 КК україни)</vt:lpstr>
      <vt:lpstr>2. кримінальні правопорушення (КП), у вчиненні яких зазвичай обвинувачують інженера технічного нагляду у зв'язку із                   здійсненням ним професійної діяльності 2.2. основні види кп Привласнення, розтрата майна або заволодіння ним шляхом зловживання службовим становищем (ст. 191 КК україни)</vt:lpstr>
      <vt:lpstr>3. поведінка інженера технічного нагляду (ІТН) у кримінальному провадженні 3.1. запит про надання інформації та/або документів</vt:lpstr>
      <vt:lpstr>3. поведінка інженера технічного нагляду (ІТН) у кримінальному провадженні 3.1. запит про надання інформації та/або документів</vt:lpstr>
      <vt:lpstr>3. поведінка інженера технічного нагляду (ІТН) у кримінальному провадженні 3.1. запит про надання інформації та/або документів</vt:lpstr>
      <vt:lpstr>3. поведінка інженера технічного нагляду (ІТН) у кримінальному провадженні 3.2. виклик до слідчого/прокурора</vt:lpstr>
      <vt:lpstr>3. поведінка інженера технічного нагляду (ІТН) у кримінальному провадженні 3.2. виклик до слідчого/прокурора</vt:lpstr>
      <vt:lpstr>3. поведінка інженера технічного нагляду (ІТН) у кримінальному провадженні 3.2. виклик до слідчого/прокурора</vt:lpstr>
      <vt:lpstr>3. поведінка інженера технічного нагляду (ІТН) у кримінальному провадженні 3.2. виклик до слідчого/прокурора</vt:lpstr>
      <vt:lpstr>3. поведінка інженера технічного нагляду (ІТН) у кримінальному провадженні 3.3. допит у якості свідка</vt:lpstr>
      <vt:lpstr>3. поведінка інженера технічного нагляду (ІТН) у кримінальному провадженні 3.3. допит у якості свідка</vt:lpstr>
      <vt:lpstr>3. поведінка інженера технічного нагляду (ІТН) у кримінальному провадженні 3.3. допит у якості свідка</vt:lpstr>
      <vt:lpstr>3. поведінка інженера технічного нагляду (ІТН) у кримінальному провадженні 3.3. допит у якості свідка</vt:lpstr>
      <vt:lpstr>3. поведінка інженера технічного нагляду (ІТН) у кримінальному провадженні 3.4. допит у якості підозрюваного</vt:lpstr>
      <vt:lpstr>3. поведінка інженера технічного нагляду (ІТН) у кримінальному провадженні 3.4. допит у якості підозрюваного</vt:lpstr>
      <vt:lpstr>3. поведінка інженера технічного нагляду (ІТН) у кримінальному провадженні 3.4. допит у якості підозрюваного</vt:lpstr>
      <vt:lpstr>3. поведінка інженера технічного нагляду (ІТН) у кримінальному провадженні 3.4. допит у якості підозрюваного</vt:lpstr>
      <vt:lpstr>3. Поведінка інженера технічного нагляду (ІТН) у кримінальному провадженні 3.4. допит у якості підозрюваного</vt:lpstr>
      <vt:lpstr>3. поведінка інженера технічного нагляду (ІТН) у кримінальному провадженні 3.5. обшук/огляд житла чи іншого володіння особи, особистий обшук</vt:lpstr>
      <vt:lpstr>3. поведінка інженера технічного нагляду (ІТН) у кримінальному провадженні 3.5. обшук/огляд житла чи іншого володіння особи, особистий обшук</vt:lpstr>
      <vt:lpstr>3. поведінка інженера технічного нагляду (ІТН) у кримінальному провадженні 3.5. обшук/огляд житла чи іншого володіння особи, особистий обшук</vt:lpstr>
      <vt:lpstr>3. поведінка інженера технічного нагляду (ІТН) у кримінальному провадженні 3.5. обшук/огляд житла чи іншого володіння особи, особистий обшук</vt:lpstr>
      <vt:lpstr>3. поведінка інженера технічного нагляду (ІТН) у кримінальному провадженні 3.5. обшук/огляд житла чи іншого володіння особи, особистий обшук</vt:lpstr>
      <vt:lpstr>3. поведінка інженера технічного нагляду (ІТН) у кримінальному провадженні 3.5. обшук/огляд житла чи іншого володіння особи, особистий обшук</vt:lpstr>
      <vt:lpstr>4. Актуальні (проблемні) питання, що виникають у кримінальному провадженні та пов'язані із діяльністю інженера технічного нагляду (ІТН)</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Інженер технічного нагляду у кримінальному провадженні</dc:title>
  <dc:creator>Микола Гордов</dc:creator>
  <cp:lastModifiedBy>Микола Гордов</cp:lastModifiedBy>
  <cp:revision>232</cp:revision>
  <dcterms:created xsi:type="dcterms:W3CDTF">2024-09-24T12:26:41Z</dcterms:created>
  <dcterms:modified xsi:type="dcterms:W3CDTF">2025-10-24T11:12:58Z</dcterms:modified>
</cp:coreProperties>
</file>